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9" r:id="rId2"/>
    <p:sldId id="307" r:id="rId3"/>
    <p:sldId id="299" r:id="rId4"/>
    <p:sldId id="327" r:id="rId5"/>
    <p:sldId id="319" r:id="rId6"/>
    <p:sldId id="324" r:id="rId7"/>
    <p:sldId id="321" r:id="rId8"/>
    <p:sldId id="320" r:id="rId9"/>
    <p:sldId id="326" r:id="rId10"/>
    <p:sldId id="291" r:id="rId11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2" pos="3840" userDrawn="1">
          <p15:clr>
            <a:srgbClr val="A4A3A4"/>
          </p15:clr>
        </p15:guide>
        <p15:guide id="13" pos="211" userDrawn="1">
          <p15:clr>
            <a:srgbClr val="A4A3A4"/>
          </p15:clr>
        </p15:guide>
        <p15:guide id="14" pos="7469" userDrawn="1">
          <p15:clr>
            <a:srgbClr val="A4A3A4"/>
          </p15:clr>
        </p15:guide>
        <p15:guide id="15" orient="horz" pos="799" userDrawn="1">
          <p15:clr>
            <a:srgbClr val="A4A3A4"/>
          </p15:clr>
        </p15:guide>
        <p15:guide id="17" orient="horz" pos="4020" userDrawn="1">
          <p15:clr>
            <a:srgbClr val="A4A3A4"/>
          </p15:clr>
        </p15:guide>
        <p15:guide id="18" orient="horz" pos="2478" userDrawn="1">
          <p15:clr>
            <a:srgbClr val="A4A3A4"/>
          </p15:clr>
        </p15:guide>
        <p15:guide id="19" orient="horz" pos="9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68AB"/>
    <a:srgbClr val="A7A7CC"/>
    <a:srgbClr val="7BA79F"/>
    <a:srgbClr val="278C7A"/>
    <a:srgbClr val="6F6E73"/>
    <a:srgbClr val="2B2B2B"/>
    <a:srgbClr val="F2F2F2"/>
    <a:srgbClr val="B1EC52"/>
    <a:srgbClr val="C00000"/>
    <a:srgbClr val="262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8" autoAdjust="0"/>
    <p:restoredTop sz="94660"/>
  </p:normalViewPr>
  <p:slideViewPr>
    <p:cSldViewPr showGuides="1">
      <p:cViewPr varScale="1">
        <p:scale>
          <a:sx n="113" d="100"/>
          <a:sy n="113" d="100"/>
        </p:scale>
        <p:origin x="840" y="108"/>
      </p:cViewPr>
      <p:guideLst>
        <p:guide pos="3840"/>
        <p:guide pos="211"/>
        <p:guide pos="7469"/>
        <p:guide orient="horz" pos="799"/>
        <p:guide orient="horz" pos="4020"/>
        <p:guide orient="horz" pos="2478"/>
        <p:guide orient="horz" pos="9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5" d="100"/>
          <a:sy n="85" d="100"/>
        </p:scale>
        <p:origin x="321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7;&#1084;&#1080;&#1088;&#1085;&#1086;&#1074;%20&#1048;.&#1043;\&#1087;&#1088;&#1086;&#1094;&#1077;&#1085;&#1090;%20&#1087;&#1088;&#1086;&#1077;&#1082;&#1090;&#1086;&#1074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217227590795144E-2"/>
          <c:y val="5.8396394054018128E-2"/>
          <c:w val="0.9335655448184097"/>
          <c:h val="0.729424070047371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Лист2!$P$9</c:f>
              <c:strCache>
                <c:ptCount val="1"/>
                <c:pt idx="0">
                  <c:v>Выручка компании</c:v>
                </c:pt>
              </c:strCache>
            </c:strRef>
          </c:tx>
          <c:spPr>
            <a:solidFill>
              <a:srgbClr val="797AB4"/>
            </a:solidFill>
            <a:ln w="9525" cap="flat" cmpd="sng" algn="ctr">
              <a:noFill/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070417607369782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00000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D7-435F-BD77-1CEA0D60E599}"/>
                </c:ext>
              </c:extLst>
            </c:dLbl>
            <c:dLbl>
              <c:idx val="1"/>
              <c:layout>
                <c:manualLayout>
                  <c:x val="0"/>
                  <c:y val="-2.070417607369733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00000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D7-435F-BD77-1CEA0D60E599}"/>
                </c:ext>
              </c:extLst>
            </c:dLbl>
            <c:dLbl>
              <c:idx val="2"/>
              <c:layout>
                <c:manualLayout>
                  <c:x val="0"/>
                  <c:y val="-2.070417607369733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00000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D7-435F-BD77-1CEA0D60E599}"/>
                </c:ext>
              </c:extLst>
            </c:dLbl>
            <c:dLbl>
              <c:idx val="3"/>
              <c:layout>
                <c:manualLayout>
                  <c:x val="6.0394959255991171E-3"/>
                  <c:y val="-2.070417607369745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00000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D7-435F-BD77-1CEA0D60E5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Лист2!$Q$8:$T$8</c:f>
              <c:numCache>
                <c:formatCode>0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Лист2!$Q$9:$T$9</c:f>
              <c:numCache>
                <c:formatCode>#,##0</c:formatCode>
                <c:ptCount val="4"/>
                <c:pt idx="0">
                  <c:v>8187171.0100000007</c:v>
                </c:pt>
                <c:pt idx="1">
                  <c:v>8151620.21</c:v>
                </c:pt>
                <c:pt idx="2">
                  <c:v>10456298.58</c:v>
                </c:pt>
                <c:pt idx="3">
                  <c:v>10809284.32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D7-435F-BD77-1CEA0D60E59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4"/>
        <c:overlap val="-29"/>
        <c:axId val="102762752"/>
        <c:axId val="102777984"/>
      </c:barChart>
      <c:catAx>
        <c:axId val="10276275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02777984"/>
        <c:crosses val="autoZero"/>
        <c:auto val="1"/>
        <c:lblAlgn val="ctr"/>
        <c:lblOffset val="100"/>
        <c:noMultiLvlLbl val="0"/>
      </c:catAx>
      <c:valAx>
        <c:axId val="1027779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0276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722817329743573E-2"/>
          <c:y val="0.21749408983451538"/>
          <c:w val="0.85855436534051299"/>
          <c:h val="0.6784869976359337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76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0E-4D05-B4D2-DC6A7CC62504}"/>
              </c:ext>
            </c:extLst>
          </c:dPt>
          <c:dPt>
            <c:idx val="1"/>
            <c:invertIfNegative val="0"/>
            <c:bubble3D val="0"/>
            <c:spPr>
              <a:solidFill>
                <a:srgbClr val="278C7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0E-4D05-B4D2-DC6A7CC6250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0E-4D05-B4D2-DC6A7CC6250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0E-4D05-B4D2-DC6A7CC625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Лист1!$D$5:$D$6</c:f>
              <c:strCache>
                <c:ptCount val="2"/>
                <c:pt idx="0">
                  <c:v>п</c:v>
                </c:pt>
                <c:pt idx="1">
                  <c:v>ф</c:v>
                </c:pt>
              </c:strCache>
            </c:strRef>
          </c:cat>
          <c:val>
            <c:numRef>
              <c:f>Лист1!$E$5:$E$6</c:f>
              <c:numCache>
                <c:formatCode>General</c:formatCode>
                <c:ptCount val="2"/>
                <c:pt idx="0">
                  <c:v>272.60000000000002</c:v>
                </c:pt>
                <c:pt idx="1">
                  <c:v>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0E-4D05-B4D2-DC6A7CC62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-30"/>
        <c:axId val="102882688"/>
        <c:axId val="102696064"/>
      </c:barChart>
      <c:catAx>
        <c:axId val="10288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2696064"/>
        <c:crosses val="autoZero"/>
        <c:auto val="1"/>
        <c:lblAlgn val="ctr"/>
        <c:lblOffset val="100"/>
        <c:noMultiLvlLbl val="0"/>
      </c:catAx>
      <c:valAx>
        <c:axId val="102696064"/>
        <c:scaling>
          <c:orientation val="minMax"/>
          <c:max val="273"/>
          <c:min val="27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288268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F6E7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59-4460-9F90-6513E4A239C4}"/>
              </c:ext>
            </c:extLst>
          </c:dPt>
          <c:dPt>
            <c:idx val="1"/>
            <c:invertIfNegative val="0"/>
            <c:bubble3D val="0"/>
            <c:spPr>
              <a:solidFill>
                <a:srgbClr val="278C7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C59-4460-9F90-6513E4A239C4}"/>
              </c:ext>
            </c:extLst>
          </c:dPt>
          <c:dPt>
            <c:idx val="2"/>
            <c:invertIfNegative val="0"/>
            <c:bubble3D val="0"/>
            <c:spPr>
              <a:solidFill>
                <a:srgbClr val="676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C59-4460-9F90-6513E4A239C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0000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59-4460-9F90-6513E4A239C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59-4460-9F90-6513E4A239C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0000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59-4460-9F90-6513E4A239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Лист2!$A$4:$A$6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Лист2!$B$4:$B$6</c:f>
              <c:numCache>
                <c:formatCode>#,##0</c:formatCode>
                <c:ptCount val="3"/>
                <c:pt idx="0">
                  <c:v>6936</c:v>
                </c:pt>
                <c:pt idx="1">
                  <c:v>6872</c:v>
                </c:pt>
                <c:pt idx="2">
                  <c:v>18562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C59-4460-9F90-6513E4A239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-27"/>
        <c:axId val="102736640"/>
        <c:axId val="102738176"/>
      </c:barChart>
      <c:catAx>
        <c:axId val="10273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02738176"/>
        <c:crosses val="autoZero"/>
        <c:auto val="1"/>
        <c:lblAlgn val="ctr"/>
        <c:lblOffset val="100"/>
        <c:noMultiLvlLbl val="0"/>
      </c:catAx>
      <c:valAx>
        <c:axId val="1027381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02736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94428434197884E-2"/>
          <c:y val="4.1325567502986861E-2"/>
          <c:w val="0.91630791107883847"/>
          <c:h val="0.96724163679808839"/>
        </c:manualLayout>
      </c:layout>
      <c:doughnutChart>
        <c:varyColors val="1"/>
        <c:ser>
          <c:idx val="3"/>
          <c:order val="0"/>
          <c:dPt>
            <c:idx val="0"/>
            <c:bubble3D val="0"/>
            <c:spPr>
              <a:solidFill>
                <a:srgbClr val="1E6C5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46-41EC-B863-5CAC47FDF8E0}"/>
              </c:ext>
            </c:extLst>
          </c:dPt>
          <c:dPt>
            <c:idx val="1"/>
            <c:bubble3D val="0"/>
            <c:spPr>
              <a:solidFill>
                <a:srgbClr val="A6A6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46-41EC-B863-5CAC47FDF8E0}"/>
              </c:ext>
            </c:extLst>
          </c:dPt>
          <c:dPt>
            <c:idx val="2"/>
            <c:bubble3D val="0"/>
            <c:spPr>
              <a:solidFill>
                <a:srgbClr val="03A6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E46-41EC-B863-5CAC47FDF8E0}"/>
              </c:ext>
            </c:extLst>
          </c:dPt>
          <c:dPt>
            <c:idx val="3"/>
            <c:bubble3D val="0"/>
            <c:spPr>
              <a:solidFill>
                <a:srgbClr val="58585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E46-41EC-B863-5CAC47FDF8E0}"/>
              </c:ext>
            </c:extLst>
          </c:dPt>
          <c:dPt>
            <c:idx val="4"/>
            <c:bubble3D val="0"/>
            <c:spPr>
              <a:solidFill>
                <a:srgbClr val="3BBF4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E46-41EC-B863-5CAC47FDF8E0}"/>
              </c:ext>
            </c:extLst>
          </c:dPt>
          <c:dPt>
            <c:idx val="5"/>
            <c:bubble3D val="0"/>
            <c:spPr>
              <a:solidFill>
                <a:srgbClr val="6768A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E46-41EC-B863-5CAC47FDF8E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46-41EC-B863-5CAC47FDF8E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46-41EC-B863-5CAC47FDF8E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E46-41EC-B863-5CAC47FDF8E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E46-41EC-B863-5CAC47FDF8E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E46-41EC-B863-5CAC47FDF8E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E46-41EC-B863-5CAC47FDF8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Лист1!$B$5:$B$10</c:f>
              <c:strCache>
                <c:ptCount val="6"/>
                <c:pt idx="0">
                  <c:v>Информационные и телекоммуникационные технологии</c:v>
                </c:pt>
                <c:pt idx="1">
                  <c:v>Космические технологии и транспортные системы</c:v>
                </c:pt>
                <c:pt idx="2">
                  <c:v>Энергоэффективность и энергосбережение</c:v>
                </c:pt>
                <c:pt idx="3">
                  <c:v>Химия и разработка новых материалов со специальными свойствами     и  новых химических технологий</c:v>
                </c:pt>
                <c:pt idx="4">
                  <c:v>Биотехнологии и медицина</c:v>
                </c:pt>
                <c:pt idx="5">
                  <c:v>Экология </c:v>
                </c:pt>
              </c:strCache>
            </c:strRef>
          </c:cat>
          <c:val>
            <c:numRef>
              <c:f>Лист1!$F$5:$F$10</c:f>
              <c:numCache>
                <c:formatCode>#,##0</c:formatCode>
                <c:ptCount val="6"/>
                <c:pt idx="0">
                  <c:v>43.065693430656928</c:v>
                </c:pt>
                <c:pt idx="1">
                  <c:v>12.773722627737227</c:v>
                </c:pt>
                <c:pt idx="2">
                  <c:v>22.992700729927009</c:v>
                </c:pt>
                <c:pt idx="3">
                  <c:v>9.8540145985401466</c:v>
                </c:pt>
                <c:pt idx="4">
                  <c:v>7.2992700729926998</c:v>
                </c:pt>
                <c:pt idx="5">
                  <c:v>4.0145985401459852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E46-41EC-B863-5CAC47FDF8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14"/>
        <c:holeSize val="5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51C33CCE-FDBE-4194-9E23-5102F2E460C9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10D63369-1717-497F-91F7-CF15BFD15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754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51651A26-11BE-4A4B-9BE4-C1378CF21800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7B8A5683-A717-4084-9A5F-EFA7BF76C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013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 userDrawn="1"/>
        </p:nvCxnSpPr>
        <p:spPr>
          <a:xfrm flipH="1">
            <a:off x="6625314" y="3356992"/>
            <a:ext cx="5400000" cy="0"/>
          </a:xfrm>
          <a:prstGeom prst="line">
            <a:avLst/>
          </a:prstGeom>
          <a:ln w="57150">
            <a:solidFill>
              <a:srgbClr val="278C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0" b="17470"/>
          <a:stretch/>
        </p:blipFill>
        <p:spPr>
          <a:xfrm>
            <a:off x="9242662" y="5900231"/>
            <a:ext cx="2808857" cy="77408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2662" y="0"/>
            <a:ext cx="2954851" cy="2701125"/>
          </a:xfrm>
          <a:prstGeom prst="rect">
            <a:avLst/>
          </a:prstGeom>
        </p:spPr>
      </p:pic>
      <p:sp>
        <p:nvSpPr>
          <p:cNvPr id="36" name="Заголовок 35"/>
          <p:cNvSpPr>
            <a:spLocks noGrp="1"/>
          </p:cNvSpPr>
          <p:nvPr>
            <p:ph type="title" hasCustomPrompt="1"/>
          </p:nvPr>
        </p:nvSpPr>
        <p:spPr>
          <a:xfrm>
            <a:off x="5306379" y="1397868"/>
            <a:ext cx="6739013" cy="1895084"/>
          </a:xfrm>
          <a:prstGeom prst="rect">
            <a:avLst/>
          </a:prstGeom>
        </p:spPr>
        <p:txBody>
          <a:bodyPr anchor="b"/>
          <a:lstStyle>
            <a:lvl1pPr algn="r">
              <a:defRPr lang="ru-RU" sz="3200" baseline="0" dirty="0"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9" name="Дата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B767-85B9-40DF-8480-3674D17D845F}" type="datetime1">
              <a:rPr lang="ru-RU" smtClean="0"/>
              <a:t>28.09.2023</a:t>
            </a:fld>
            <a:endParaRPr lang="ru-RU"/>
          </a:p>
        </p:txBody>
      </p:sp>
      <p:sp>
        <p:nvSpPr>
          <p:cNvPr id="40" name="Нижний колонтитул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1" name="Номер слайда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5FA0-FD69-406F-B167-BF01BDC6DE5D}" type="slidenum">
              <a:rPr lang="ru-RU" smtClean="0"/>
              <a:t>‹#›</a:t>
            </a:fld>
            <a:endParaRPr lang="ru-RU"/>
          </a:p>
        </p:txBody>
      </p:sp>
      <p:sp>
        <p:nvSpPr>
          <p:cNvPr id="43" name="Текст 42"/>
          <p:cNvSpPr>
            <a:spLocks noGrp="1"/>
          </p:cNvSpPr>
          <p:nvPr>
            <p:ph type="body" sz="quarter" idx="13" hasCustomPrompt="1"/>
          </p:nvPr>
        </p:nvSpPr>
        <p:spPr>
          <a:xfrm>
            <a:off x="6200776" y="4223869"/>
            <a:ext cx="5824538" cy="542925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800" baseline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 smtClean="0"/>
              <a:t>ИМЯ ФАМИЛИЯ ДОКЛАДЧИКА</a:t>
            </a:r>
            <a:endParaRPr lang="ru-RU" dirty="0"/>
          </a:p>
        </p:txBody>
      </p:sp>
      <p:sp>
        <p:nvSpPr>
          <p:cNvPr id="45" name="Текст 44"/>
          <p:cNvSpPr>
            <a:spLocks noGrp="1"/>
          </p:cNvSpPr>
          <p:nvPr>
            <p:ph type="body" sz="quarter" idx="14" hasCustomPrompt="1"/>
          </p:nvPr>
        </p:nvSpPr>
        <p:spPr>
          <a:xfrm>
            <a:off x="6200776" y="4766793"/>
            <a:ext cx="5824538" cy="9664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 smtClean="0"/>
              <a:t>должность докладчика</a:t>
            </a:r>
            <a:endParaRPr lang="ru-RU" dirty="0"/>
          </a:p>
        </p:txBody>
      </p:sp>
      <p:pic>
        <p:nvPicPr>
          <p:cNvPr id="1026" name="Picture 2" descr="Векторный герб Самарской области — Abali.ru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94" y="5941615"/>
            <a:ext cx="727101" cy="79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7019201" y="6125985"/>
            <a:ext cx="2358338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Министерство экономического</a:t>
            </a:r>
          </a:p>
          <a:p>
            <a:pPr>
              <a:lnSpc>
                <a:spcPct val="80000"/>
              </a:lnSpc>
            </a:pP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развития и инвестиций</a:t>
            </a:r>
          </a:p>
          <a:p>
            <a:pPr>
              <a:lnSpc>
                <a:spcPct val="80000"/>
              </a:lnSpc>
            </a:pP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Самарской</a:t>
            </a:r>
            <a:r>
              <a:rPr lang="ru-RU" sz="1100" b="1" baseline="0" dirty="0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области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8" t="-6096" r="4571" b="15049"/>
          <a:stretch/>
        </p:blipFill>
        <p:spPr>
          <a:xfrm>
            <a:off x="-1680864" y="-523472"/>
            <a:ext cx="7758954" cy="7758954"/>
          </a:xfrm>
          <a:prstGeom prst="diamond">
            <a:avLst/>
          </a:prstGeom>
        </p:spPr>
      </p:pic>
      <p:sp>
        <p:nvSpPr>
          <p:cNvPr id="9" name="Ромб 8"/>
          <p:cNvSpPr/>
          <p:nvPr userDrawn="1"/>
        </p:nvSpPr>
        <p:spPr>
          <a:xfrm>
            <a:off x="-1077387" y="118818"/>
            <a:ext cx="6552000" cy="6485286"/>
          </a:xfrm>
          <a:prstGeom prst="diamond">
            <a:avLst/>
          </a:prstGeom>
          <a:noFill/>
          <a:ln w="136525">
            <a:solidFill>
              <a:srgbClr val="F2F2F2">
                <a:alpha val="5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омб 19"/>
          <p:cNvSpPr/>
          <p:nvPr userDrawn="1"/>
        </p:nvSpPr>
        <p:spPr>
          <a:xfrm>
            <a:off x="-2155393" y="268713"/>
            <a:ext cx="5904305" cy="5970266"/>
          </a:xfrm>
          <a:prstGeom prst="diamond">
            <a:avLst/>
          </a:prstGeom>
          <a:noFill/>
          <a:ln w="136525">
            <a:solidFill>
              <a:srgbClr val="278C7A">
                <a:alpha val="5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1" b="40873"/>
          <a:stretch/>
        </p:blipFill>
        <p:spPr>
          <a:xfrm rot="2709757">
            <a:off x="803451" y="3904755"/>
            <a:ext cx="2778800" cy="275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479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. Заголовок, подзаголовок (прав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r="84988" b="71000"/>
          <a:stretch/>
        </p:blipFill>
        <p:spPr>
          <a:xfrm>
            <a:off x="0" y="0"/>
            <a:ext cx="1830264" cy="19888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7600" y="5734050"/>
            <a:ext cx="914400" cy="1123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950" y="473015"/>
            <a:ext cx="10515600" cy="40011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r">
              <a:defRPr lang="ru-RU" sz="2500">
                <a:solidFill>
                  <a:srgbClr val="26222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68C2-6DC2-4C65-8594-F4FE04ED9FC7}" type="datetime1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610816" y="6359525"/>
            <a:ext cx="492443" cy="369332"/>
          </a:xfrm>
          <a:noFill/>
        </p:spPr>
        <p:txBody>
          <a:bodyPr wrap="none" rtlCol="0">
            <a:spAutoFit/>
          </a:bodyPr>
          <a:lstStyle>
            <a:lvl1pPr algn="ctr">
              <a:defRPr lang="ru-RU" sz="1800" smtClean="0">
                <a:solidFill>
                  <a:srgbClr val="A3A3C9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EC0037FE-8E6D-458E-AC0C-7E09EE1D0B6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1487488" y="873125"/>
            <a:ext cx="10516062" cy="3970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spcBef>
                <a:spcPts val="0"/>
              </a:spcBef>
              <a:buNone/>
              <a:defRPr lang="ru-RU" sz="2200" dirty="0">
                <a:solidFill>
                  <a:srgbClr val="26222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/>
            <a:r>
              <a:rPr lang="ru-RU" dirty="0" smtClean="0"/>
              <a:t>Подзаголовок слайда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 flipH="1">
            <a:off x="8946426" y="1250111"/>
            <a:ext cx="3096000" cy="0"/>
          </a:xfrm>
          <a:prstGeom prst="line">
            <a:avLst/>
          </a:prstGeom>
          <a:ln w="57150">
            <a:solidFill>
              <a:srgbClr val="278C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2866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. Заголовок (прав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7600" y="5734050"/>
            <a:ext cx="914400" cy="1123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950" y="473015"/>
            <a:ext cx="10515600" cy="40011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r">
              <a:defRPr lang="ru-RU" sz="2500">
                <a:solidFill>
                  <a:srgbClr val="26222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68C2-6DC2-4C65-8594-F4FE04ED9FC7}" type="datetime1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610816" y="6359525"/>
            <a:ext cx="492443" cy="369332"/>
          </a:xfrm>
          <a:noFill/>
        </p:spPr>
        <p:txBody>
          <a:bodyPr wrap="none" rtlCol="0">
            <a:spAutoFit/>
          </a:bodyPr>
          <a:lstStyle>
            <a:lvl1pPr algn="ctr">
              <a:defRPr lang="ru-RU" sz="1800" smtClean="0">
                <a:solidFill>
                  <a:srgbClr val="A3A3C9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EC0037FE-8E6D-458E-AC0C-7E09EE1D0B6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 flipH="1">
            <a:off x="8946426" y="908720"/>
            <a:ext cx="3096000" cy="0"/>
          </a:xfrm>
          <a:prstGeom prst="line">
            <a:avLst/>
          </a:prstGeom>
          <a:ln w="57150">
            <a:solidFill>
              <a:srgbClr val="278C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r="84988" b="71000"/>
          <a:stretch/>
        </p:blipFill>
        <p:spPr>
          <a:xfrm>
            <a:off x="0" y="0"/>
            <a:ext cx="1830264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7328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7600" y="5734050"/>
            <a:ext cx="914400" cy="1123950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68C2-6DC2-4C65-8594-F4FE04ED9FC7}" type="datetime1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610816" y="6359525"/>
            <a:ext cx="492443" cy="369332"/>
          </a:xfrm>
          <a:noFill/>
        </p:spPr>
        <p:txBody>
          <a:bodyPr wrap="none" rtlCol="0">
            <a:spAutoFit/>
          </a:bodyPr>
          <a:lstStyle>
            <a:lvl1pPr algn="ctr">
              <a:defRPr lang="ru-RU" sz="1800" smtClean="0">
                <a:solidFill>
                  <a:srgbClr val="A3A3C9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EC0037FE-8E6D-458E-AC0C-7E09EE1D0B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272529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. Заголовок, подзаголовок (лев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7600" y="5734050"/>
            <a:ext cx="914400" cy="1123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32230" y="473015"/>
            <a:ext cx="10515600" cy="40011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lang="ru-RU" sz="2500">
                <a:solidFill>
                  <a:srgbClr val="26222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lang="ru-RU" dirty="0" smtClean="0"/>
              <a:t>Пример оформления диаграмм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68C2-6DC2-4C65-8594-F4FE04ED9FC7}" type="datetime1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610816" y="6359525"/>
            <a:ext cx="492443" cy="369332"/>
          </a:xfrm>
          <a:noFill/>
        </p:spPr>
        <p:txBody>
          <a:bodyPr wrap="none" rtlCol="0">
            <a:spAutoFit/>
          </a:bodyPr>
          <a:lstStyle>
            <a:lvl1pPr algn="ctr">
              <a:defRPr lang="ru-RU" sz="1800" smtClean="0">
                <a:solidFill>
                  <a:srgbClr val="A3A3C9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EC0037FE-8E6D-458E-AC0C-7E09EE1D0B6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 flipH="1">
            <a:off x="313488" y="1250111"/>
            <a:ext cx="3096000" cy="0"/>
          </a:xfrm>
          <a:prstGeom prst="line">
            <a:avLst/>
          </a:prstGeom>
          <a:ln w="57150">
            <a:solidFill>
              <a:srgbClr val="278C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231768" y="873125"/>
            <a:ext cx="10516062" cy="3970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lang="ru-RU" sz="2200" dirty="0">
                <a:solidFill>
                  <a:srgbClr val="26222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/>
            <a:r>
              <a:rPr lang="ru-RU" dirty="0" smtClean="0"/>
              <a:t>Подзаголовок слайда</a:t>
            </a:r>
            <a:endParaRPr lang="ru-RU" dirty="0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10416480" y="-369595"/>
            <a:ext cx="2101674" cy="2085330"/>
            <a:chOff x="7794387" y="-1182340"/>
            <a:chExt cx="5448059" cy="5405691"/>
          </a:xfrm>
        </p:grpSpPr>
        <p:sp>
          <p:nvSpPr>
            <p:cNvPr id="14" name="Ромб 13"/>
            <p:cNvSpPr/>
            <p:nvPr userDrawn="1"/>
          </p:nvSpPr>
          <p:spPr>
            <a:xfrm>
              <a:off x="9575095" y="-979445"/>
              <a:ext cx="3667351" cy="3778312"/>
            </a:xfrm>
            <a:prstGeom prst="diamond">
              <a:avLst/>
            </a:prstGeom>
            <a:noFill/>
            <a:ln w="38100">
              <a:solidFill>
                <a:srgbClr val="278C7A">
                  <a:alpha val="2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Ромб 14"/>
            <p:cNvSpPr/>
            <p:nvPr userDrawn="1"/>
          </p:nvSpPr>
          <p:spPr>
            <a:xfrm>
              <a:off x="8649766" y="445039"/>
              <a:ext cx="3667351" cy="3778312"/>
            </a:xfrm>
            <a:prstGeom prst="diamond">
              <a:avLst/>
            </a:prstGeom>
            <a:noFill/>
            <a:ln w="38100">
              <a:solidFill>
                <a:srgbClr val="6768AB">
                  <a:alpha val="2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Ромб 15"/>
            <p:cNvSpPr/>
            <p:nvPr userDrawn="1"/>
          </p:nvSpPr>
          <p:spPr>
            <a:xfrm>
              <a:off x="7794387" y="-1182340"/>
              <a:ext cx="3667351" cy="3778312"/>
            </a:xfrm>
            <a:prstGeom prst="diamond">
              <a:avLst/>
            </a:prstGeom>
            <a:noFill/>
            <a:ln w="38100">
              <a:solidFill>
                <a:srgbClr val="6F6E73">
                  <a:alpha val="2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Диаграмма 12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98958749"/>
              </p:ext>
            </p:extLst>
          </p:nvPr>
        </p:nvGraphicFramePr>
        <p:xfrm>
          <a:off x="231768" y="2097281"/>
          <a:ext cx="4205649" cy="20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27384796"/>
              </p:ext>
            </p:extLst>
          </p:nvPr>
        </p:nvGraphicFramePr>
        <p:xfrm>
          <a:off x="356725" y="4653136"/>
          <a:ext cx="3052763" cy="1343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361791955"/>
              </p:ext>
            </p:extLst>
          </p:nvPr>
        </p:nvGraphicFramePr>
        <p:xfrm>
          <a:off x="7057644" y="1589226"/>
          <a:ext cx="3105912" cy="1863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716852204"/>
              </p:ext>
            </p:extLst>
          </p:nvPr>
        </p:nvGraphicFramePr>
        <p:xfrm>
          <a:off x="7273397" y="3768459"/>
          <a:ext cx="2672024" cy="2735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6"/>
          <p:cNvSpPr txBox="1"/>
          <p:nvPr userDrawn="1"/>
        </p:nvSpPr>
        <p:spPr>
          <a:xfrm>
            <a:off x="356725" y="1499053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Вариант</a:t>
            </a:r>
            <a:r>
              <a:rPr lang="ru-RU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1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56725" y="4333124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Вариант</a:t>
            </a:r>
            <a:r>
              <a:rPr lang="ru-RU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2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274588" y="1348463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Вариант</a:t>
            </a:r>
            <a:r>
              <a:rPr lang="ru-RU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3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7274588" y="3547212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Вариант</a:t>
            </a:r>
            <a:r>
              <a:rPr lang="ru-RU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4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9583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ля информации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2900" y="307371"/>
            <a:ext cx="10515600" cy="454024"/>
          </a:xfrm>
          <a:prstGeom prst="rect">
            <a:avLst/>
          </a:prstGeom>
        </p:spPr>
        <p:txBody>
          <a:bodyPr/>
          <a:lstStyle>
            <a:lvl1pPr algn="l">
              <a:defRPr sz="300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 smtClean="0"/>
              <a:t>ДЛЯ ИНФОРМАЦИИ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94BC4-8B5F-4D42-A6C9-D114DA3614EA}" type="datetime1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5FA0-FD69-406F-B167-BF01BDC6DE5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42900" y="1152525"/>
            <a:ext cx="1181100" cy="361950"/>
          </a:xfrm>
          <a:prstGeom prst="rect">
            <a:avLst/>
          </a:prstGeom>
          <a:solidFill>
            <a:srgbClr val="2622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524000" y="1152525"/>
            <a:ext cx="1181100" cy="361950"/>
          </a:xfrm>
          <a:prstGeom prst="rect">
            <a:avLst/>
          </a:prstGeom>
          <a:solidFill>
            <a:srgbClr val="6F6E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705100" y="1156625"/>
            <a:ext cx="1181100" cy="361950"/>
          </a:xfrm>
          <a:prstGeom prst="rect">
            <a:avLst/>
          </a:prstGeom>
          <a:solidFill>
            <a:srgbClr val="278C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3886200" y="1148342"/>
            <a:ext cx="1181100" cy="361950"/>
          </a:xfrm>
          <a:prstGeom prst="rect">
            <a:avLst/>
          </a:prstGeom>
          <a:solidFill>
            <a:srgbClr val="6768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5067300" y="1148342"/>
            <a:ext cx="1181100" cy="361950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543050" y="1857375"/>
            <a:ext cx="49053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Цвет для заголовков и основного текста</a:t>
            </a:r>
            <a:endParaRPr lang="ru-RU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342900" y="1857375"/>
            <a:ext cx="1181100" cy="361950"/>
          </a:xfrm>
          <a:prstGeom prst="rect">
            <a:avLst/>
          </a:prstGeom>
          <a:solidFill>
            <a:srgbClr val="2622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361950" y="2442091"/>
            <a:ext cx="1181100" cy="361950"/>
          </a:xfrm>
          <a:prstGeom prst="rect">
            <a:avLst/>
          </a:prstGeom>
          <a:solidFill>
            <a:srgbClr val="6F6E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543050" y="2434709"/>
            <a:ext cx="54292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Цвет для элементов в презентации + доп. цвет для текста</a:t>
            </a:r>
            <a:endParaRPr lang="ru-RU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361950" y="3026807"/>
            <a:ext cx="1181100" cy="361950"/>
          </a:xfrm>
          <a:prstGeom prst="rect">
            <a:avLst/>
          </a:prstGeom>
          <a:solidFill>
            <a:srgbClr val="278C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1543050" y="3026807"/>
            <a:ext cx="1181100" cy="361950"/>
          </a:xfrm>
          <a:prstGeom prst="rect">
            <a:avLst/>
          </a:prstGeom>
          <a:solidFill>
            <a:srgbClr val="6768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 userDrawn="1"/>
        </p:nvSpPr>
        <p:spPr>
          <a:xfrm>
            <a:off x="2724150" y="2904004"/>
            <a:ext cx="4105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Цвет для элементов и маркеров в презентации + доп. цвет для текста</a:t>
            </a:r>
            <a:endParaRPr lang="ru-RU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361950" y="3596759"/>
            <a:ext cx="1181100" cy="361950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543050" y="3596759"/>
            <a:ext cx="64865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Цвет фона в презентации</a:t>
            </a:r>
            <a:endParaRPr lang="ru-RU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233362" y="4109581"/>
            <a:ext cx="4024313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Только для Заголовка слайда:</a:t>
            </a:r>
          </a:p>
          <a:p>
            <a:r>
              <a:rPr lang="ru-RU" sz="16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Шрифт: </a:t>
            </a:r>
            <a:r>
              <a:rPr lang="en-US" sz="16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Segoe UI Black</a:t>
            </a:r>
            <a:r>
              <a:rPr lang="ru-RU" sz="1600" b="1" baseline="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</a:p>
          <a:p>
            <a:pPr lvl="0"/>
            <a:r>
              <a:rPr lang="ru-RU" sz="1600" dirty="0" smtClean="0"/>
              <a:t>Размер шрифта: 25</a:t>
            </a:r>
          </a:p>
          <a:p>
            <a:pPr lvl="0"/>
            <a:r>
              <a:rPr lang="ru-RU" sz="1600" dirty="0" smtClean="0"/>
              <a:t>Междустрочный интервал: одинарный (1,0)</a:t>
            </a:r>
          </a:p>
          <a:p>
            <a:pPr lvl="0"/>
            <a:r>
              <a:rPr lang="ru-RU" sz="1600" dirty="0" smtClean="0"/>
              <a:t>Выравнивать по левому краю</a:t>
            </a:r>
          </a:p>
          <a:p>
            <a:pPr lvl="0"/>
            <a:r>
              <a:rPr lang="ru-RU" sz="1600" dirty="0" smtClean="0"/>
              <a:t>Выравнивание текста:</a:t>
            </a:r>
            <a:r>
              <a:rPr lang="ru-RU" sz="1600" baseline="0" dirty="0" smtClean="0"/>
              <a:t> по нижнему краю</a:t>
            </a:r>
            <a:endParaRPr lang="ru-RU" sz="16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4329112" y="4122022"/>
            <a:ext cx="4029075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Только для Подзаголовка слайда:</a:t>
            </a:r>
          </a:p>
          <a:p>
            <a:r>
              <a:rPr lang="ru-RU" sz="16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Шрифт: </a:t>
            </a:r>
            <a:r>
              <a:rPr lang="en-US" sz="16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Segoe UI</a:t>
            </a:r>
            <a:endParaRPr lang="ru-RU" sz="1600" b="1" baseline="0" dirty="0" smtClean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ru-RU" sz="1600" dirty="0" smtClean="0"/>
              <a:t>Размер шрифта: 22</a:t>
            </a:r>
          </a:p>
          <a:p>
            <a:pPr lvl="0"/>
            <a:r>
              <a:rPr lang="ru-RU" sz="1600" dirty="0" smtClean="0"/>
              <a:t>Междустрочный интервал: одинарный (1,0)</a:t>
            </a:r>
          </a:p>
          <a:p>
            <a:pPr lvl="0"/>
            <a:r>
              <a:rPr lang="ru-RU" sz="1600" dirty="0" smtClean="0"/>
              <a:t>Выравнивать по левому краю</a:t>
            </a:r>
          </a:p>
          <a:p>
            <a:pPr lvl="0"/>
            <a:r>
              <a:rPr lang="ru-RU" sz="1600" dirty="0" smtClean="0"/>
              <a:t>Выравнивание текста:</a:t>
            </a:r>
            <a:r>
              <a:rPr lang="ru-RU" sz="1600" baseline="0" dirty="0" smtClean="0"/>
              <a:t> по верхнему краю</a:t>
            </a:r>
            <a:endParaRPr lang="ru-RU" sz="16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8429624" y="4122022"/>
            <a:ext cx="3676651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Основной тест в презентации:</a:t>
            </a:r>
          </a:p>
          <a:p>
            <a:pPr lvl="0"/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Шрифт: </a:t>
            </a:r>
            <a:r>
              <a:rPr lang="en-US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Segoe UI</a:t>
            </a:r>
            <a:endParaRPr lang="ru-RU" sz="16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Размер шрифта: от 20 до 14</a:t>
            </a:r>
          </a:p>
          <a:p>
            <a:pPr lvl="0"/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Междустрочный интервал: одинарный (1,0)</a:t>
            </a:r>
          </a:p>
          <a:p>
            <a:pPr lvl="0"/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Выравнивать по левому краю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9944100" y="5894685"/>
            <a:ext cx="216217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Нумерация в презентации автоматическая</a:t>
            </a:r>
            <a:endParaRPr lang="ru-RU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42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текст (лев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62994" b="36350"/>
          <a:stretch/>
        </p:blipFill>
        <p:spPr>
          <a:xfrm>
            <a:off x="7680176" y="0"/>
            <a:ext cx="4511824" cy="43651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7600" y="5734050"/>
            <a:ext cx="914400" cy="1123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30" y="473015"/>
            <a:ext cx="10515600" cy="40011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lang="ru-RU" sz="2500">
                <a:solidFill>
                  <a:srgbClr val="26222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68C2-6DC2-4C65-8594-F4FE04ED9FC7}" type="datetime1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610816" y="6359525"/>
            <a:ext cx="492443" cy="369332"/>
          </a:xfrm>
          <a:noFill/>
        </p:spPr>
        <p:txBody>
          <a:bodyPr wrap="none" rtlCol="0">
            <a:spAutoFit/>
          </a:bodyPr>
          <a:lstStyle>
            <a:lvl1pPr algn="ctr">
              <a:defRPr lang="ru-RU" sz="1800" smtClean="0">
                <a:solidFill>
                  <a:srgbClr val="A3A3C9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EC0037FE-8E6D-458E-AC0C-7E09EE1D0B6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 flipH="1">
            <a:off x="313488" y="1250111"/>
            <a:ext cx="3096000" cy="0"/>
          </a:xfrm>
          <a:prstGeom prst="line">
            <a:avLst/>
          </a:prstGeom>
          <a:ln w="57150">
            <a:solidFill>
              <a:srgbClr val="278C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231768" y="873125"/>
            <a:ext cx="10516062" cy="3970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0"/>
              </a:spcBef>
              <a:buNone/>
              <a:defRPr lang="ru-RU" sz="2200" dirty="0">
                <a:solidFill>
                  <a:srgbClr val="26222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/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5"/>
          </p:nvPr>
        </p:nvSpPr>
        <p:spPr>
          <a:xfrm>
            <a:off x="313488" y="1746998"/>
            <a:ext cx="7942752" cy="38422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lang="ru-RU" sz="1800" baseline="0" dirty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38982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(лев) + рис. кв. (прав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9165300" y="972825"/>
            <a:ext cx="3102900" cy="3356900"/>
          </a:xfrm>
          <a:prstGeom prst="rect">
            <a:avLst/>
          </a:prstGeom>
          <a:noFill/>
          <a:ln w="76200">
            <a:solidFill>
              <a:srgbClr val="6768AB">
                <a:alpha val="5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7462604" y="2964118"/>
            <a:ext cx="2995200" cy="2995200"/>
          </a:xfrm>
          <a:prstGeom prst="rect">
            <a:avLst/>
          </a:prstGeom>
          <a:noFill/>
          <a:ln w="76200">
            <a:solidFill>
              <a:srgbClr val="1E6C5F">
                <a:alpha val="5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7600" y="5734050"/>
            <a:ext cx="914400" cy="1123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30" y="473015"/>
            <a:ext cx="10515600" cy="40011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lang="ru-RU" sz="2500">
                <a:solidFill>
                  <a:srgbClr val="26222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68C2-6DC2-4C65-8594-F4FE04ED9FC7}" type="datetime1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610816" y="6359525"/>
            <a:ext cx="492443" cy="369332"/>
          </a:xfrm>
          <a:noFill/>
        </p:spPr>
        <p:txBody>
          <a:bodyPr wrap="none" rtlCol="0">
            <a:spAutoFit/>
          </a:bodyPr>
          <a:lstStyle>
            <a:lvl1pPr algn="ctr">
              <a:defRPr lang="ru-RU" sz="1800" smtClean="0">
                <a:solidFill>
                  <a:srgbClr val="A3A3C9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EC0037FE-8E6D-458E-AC0C-7E09EE1D0B6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 flipH="1">
            <a:off x="313488" y="1250111"/>
            <a:ext cx="3096000" cy="0"/>
          </a:xfrm>
          <a:prstGeom prst="line">
            <a:avLst/>
          </a:prstGeom>
          <a:ln w="57150">
            <a:solidFill>
              <a:srgbClr val="278C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231768" y="873125"/>
            <a:ext cx="10516062" cy="3970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lang="ru-RU" sz="2200" dirty="0">
                <a:solidFill>
                  <a:srgbClr val="26222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/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4" hasCustomPrompt="1"/>
          </p:nvPr>
        </p:nvSpPr>
        <p:spPr>
          <a:xfrm>
            <a:off x="7833169" y="2147508"/>
            <a:ext cx="4025846" cy="34055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 smtClean="0"/>
              <a:t>Рисунок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15"/>
          </p:nvPr>
        </p:nvSpPr>
        <p:spPr>
          <a:xfrm>
            <a:off x="313487" y="1773238"/>
            <a:ext cx="6502593" cy="45831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lang="ru-RU" sz="1800" baseline="0" dirty="0" smtClean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833370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(прав) + рис ромб (лев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4" hasCustomPrompt="1"/>
          </p:nvPr>
        </p:nvSpPr>
        <p:spPr>
          <a:xfrm>
            <a:off x="664589" y="2098130"/>
            <a:ext cx="3849006" cy="3851820"/>
          </a:xfrm>
          <a:prstGeom prst="diamond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7600" y="5734050"/>
            <a:ext cx="914400" cy="1123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30" y="473015"/>
            <a:ext cx="10515600" cy="40011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lang="ru-RU" sz="2500">
                <a:solidFill>
                  <a:srgbClr val="26222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68C2-6DC2-4C65-8594-F4FE04ED9FC7}" type="datetime1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610816" y="6359525"/>
            <a:ext cx="492443" cy="369332"/>
          </a:xfrm>
          <a:noFill/>
        </p:spPr>
        <p:txBody>
          <a:bodyPr wrap="none" rtlCol="0">
            <a:spAutoFit/>
          </a:bodyPr>
          <a:lstStyle>
            <a:lvl1pPr algn="ctr">
              <a:defRPr lang="ru-RU" sz="1800" smtClean="0">
                <a:solidFill>
                  <a:srgbClr val="A3A3C9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EC0037FE-8E6D-458E-AC0C-7E09EE1D0B6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 flipH="1">
            <a:off x="313488" y="1250111"/>
            <a:ext cx="3096000" cy="0"/>
          </a:xfrm>
          <a:prstGeom prst="line">
            <a:avLst/>
          </a:prstGeom>
          <a:ln w="57150">
            <a:solidFill>
              <a:srgbClr val="278C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231768" y="873125"/>
            <a:ext cx="10516062" cy="3970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lang="ru-RU" sz="2200" dirty="0">
                <a:solidFill>
                  <a:srgbClr val="26222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/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13" name="Ромб 12"/>
          <p:cNvSpPr/>
          <p:nvPr userDrawn="1"/>
        </p:nvSpPr>
        <p:spPr>
          <a:xfrm>
            <a:off x="-371475" y="1986588"/>
            <a:ext cx="3723273" cy="3747462"/>
          </a:xfrm>
          <a:prstGeom prst="diamond">
            <a:avLst/>
          </a:prstGeom>
          <a:noFill/>
          <a:ln w="120650">
            <a:solidFill>
              <a:srgbClr val="278C7A">
                <a:alpha val="5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/>
          <p:cNvSpPr/>
          <p:nvPr userDrawn="1"/>
        </p:nvSpPr>
        <p:spPr>
          <a:xfrm>
            <a:off x="1861488" y="3394899"/>
            <a:ext cx="2718377" cy="2691720"/>
          </a:xfrm>
          <a:prstGeom prst="diamond">
            <a:avLst/>
          </a:prstGeom>
          <a:noFill/>
          <a:ln w="123825">
            <a:solidFill>
              <a:srgbClr val="6768AB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5"/>
          </p:nvPr>
        </p:nvSpPr>
        <p:spPr>
          <a:xfrm>
            <a:off x="4799856" y="1628775"/>
            <a:ext cx="7056784" cy="4321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lang="ru-RU" sz="1800" baseline="0" dirty="0" smtClean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957685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(лев) + рис ромб (прав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4" hasCustomPrompt="1"/>
          </p:nvPr>
        </p:nvSpPr>
        <p:spPr>
          <a:xfrm>
            <a:off x="8124543" y="1737513"/>
            <a:ext cx="4302955" cy="4306100"/>
          </a:xfrm>
          <a:prstGeom prst="diamond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7600" y="5734050"/>
            <a:ext cx="914400" cy="1123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30" y="473015"/>
            <a:ext cx="10515600" cy="40011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lang="ru-RU" sz="2500">
                <a:solidFill>
                  <a:srgbClr val="26222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68C2-6DC2-4C65-8594-F4FE04ED9FC7}" type="datetime1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610816" y="6359525"/>
            <a:ext cx="492443" cy="369332"/>
          </a:xfrm>
          <a:noFill/>
        </p:spPr>
        <p:txBody>
          <a:bodyPr wrap="none" rtlCol="0">
            <a:spAutoFit/>
          </a:bodyPr>
          <a:lstStyle>
            <a:lvl1pPr algn="ctr">
              <a:defRPr lang="ru-RU" sz="1800" smtClean="0">
                <a:solidFill>
                  <a:srgbClr val="A3A3C9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EC0037FE-8E6D-458E-AC0C-7E09EE1D0B6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 flipH="1">
            <a:off x="313488" y="1250111"/>
            <a:ext cx="3096000" cy="0"/>
          </a:xfrm>
          <a:prstGeom prst="line">
            <a:avLst/>
          </a:prstGeom>
          <a:ln w="57150">
            <a:solidFill>
              <a:srgbClr val="278C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231768" y="873125"/>
            <a:ext cx="10516062" cy="3970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ru-RU" sz="2200" dirty="0">
                <a:solidFill>
                  <a:srgbClr val="26222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/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13" name="Ромб 12"/>
          <p:cNvSpPr/>
          <p:nvPr userDrawn="1"/>
        </p:nvSpPr>
        <p:spPr>
          <a:xfrm>
            <a:off x="7381875" y="1965150"/>
            <a:ext cx="3723273" cy="3747462"/>
          </a:xfrm>
          <a:prstGeom prst="diamond">
            <a:avLst/>
          </a:prstGeom>
          <a:noFill/>
          <a:ln w="120650">
            <a:solidFill>
              <a:srgbClr val="278C7A">
                <a:alpha val="5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/>
          <p:cNvSpPr/>
          <p:nvPr userDrawn="1"/>
        </p:nvSpPr>
        <p:spPr>
          <a:xfrm>
            <a:off x="9912424" y="3645024"/>
            <a:ext cx="2718377" cy="2691720"/>
          </a:xfrm>
          <a:prstGeom prst="diamond">
            <a:avLst/>
          </a:prstGeom>
          <a:noFill/>
          <a:ln w="123825">
            <a:solidFill>
              <a:srgbClr val="6768AB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/>
          </p:nvPr>
        </p:nvSpPr>
        <p:spPr>
          <a:xfrm>
            <a:off x="312738" y="1670050"/>
            <a:ext cx="6910092" cy="43449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lang="ru-RU" sz="1800" baseline="0" dirty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07257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ок (лев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73625" b="37400"/>
          <a:stretch/>
        </p:blipFill>
        <p:spPr>
          <a:xfrm>
            <a:off x="9353876" y="0"/>
            <a:ext cx="2838124" cy="37890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7600" y="5734050"/>
            <a:ext cx="914400" cy="1123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30" y="473015"/>
            <a:ext cx="10515600" cy="40011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lang="ru-RU" sz="2500">
                <a:solidFill>
                  <a:srgbClr val="26222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68C2-6DC2-4C65-8594-F4FE04ED9FC7}" type="datetime1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610816" y="6359525"/>
            <a:ext cx="492443" cy="369332"/>
          </a:xfrm>
          <a:noFill/>
        </p:spPr>
        <p:txBody>
          <a:bodyPr wrap="none" rtlCol="0">
            <a:spAutoFit/>
          </a:bodyPr>
          <a:lstStyle>
            <a:lvl1pPr algn="ctr">
              <a:defRPr lang="ru-RU" sz="1800" smtClean="0">
                <a:solidFill>
                  <a:srgbClr val="A3A3C9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EC0037FE-8E6D-458E-AC0C-7E09EE1D0B6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 flipH="1">
            <a:off x="313488" y="1250111"/>
            <a:ext cx="3096000" cy="0"/>
          </a:xfrm>
          <a:prstGeom prst="line">
            <a:avLst/>
          </a:prstGeom>
          <a:ln w="57150">
            <a:solidFill>
              <a:srgbClr val="278C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231768" y="873125"/>
            <a:ext cx="10516062" cy="3970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ru-RU" sz="2200" dirty="0">
                <a:solidFill>
                  <a:srgbClr val="26222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/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/>
          </p:nvPr>
        </p:nvSpPr>
        <p:spPr>
          <a:xfrm>
            <a:off x="313488" y="1552848"/>
            <a:ext cx="7191375" cy="3984390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68AB"/>
              </a:buClr>
              <a:buSzPct val="150000"/>
              <a:buFont typeface="Segoe UI" panose="020B0502040204020203" pitchFamily="34" charset="0"/>
              <a:buChar char="♦"/>
              <a:tabLst/>
              <a:defRPr sz="1800" baseline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68AB"/>
              </a:buClr>
              <a:buSzPct val="150000"/>
              <a:buFont typeface="Segoe UI" panose="020B0502040204020203" pitchFamily="34" charset="0"/>
              <a:buChar char="♦"/>
              <a:tabLst/>
              <a:defRPr/>
            </a:pPr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780541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. Заголовок, подзаголовок (лев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7600" y="5734050"/>
            <a:ext cx="914400" cy="1123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30" y="473015"/>
            <a:ext cx="10515600" cy="40011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lang="ru-RU" sz="2500">
                <a:solidFill>
                  <a:srgbClr val="26222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68C2-6DC2-4C65-8594-F4FE04ED9FC7}" type="datetime1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610816" y="6359525"/>
            <a:ext cx="492443" cy="369332"/>
          </a:xfrm>
          <a:noFill/>
        </p:spPr>
        <p:txBody>
          <a:bodyPr wrap="none" rtlCol="0">
            <a:spAutoFit/>
          </a:bodyPr>
          <a:lstStyle>
            <a:lvl1pPr algn="ctr">
              <a:defRPr lang="ru-RU" sz="1800" smtClean="0">
                <a:solidFill>
                  <a:srgbClr val="A3A3C9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EC0037FE-8E6D-458E-AC0C-7E09EE1D0B6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 flipH="1">
            <a:off x="313488" y="1250111"/>
            <a:ext cx="3096000" cy="0"/>
          </a:xfrm>
          <a:prstGeom prst="line">
            <a:avLst/>
          </a:prstGeom>
          <a:ln w="57150">
            <a:solidFill>
              <a:srgbClr val="278C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231768" y="873125"/>
            <a:ext cx="10516062" cy="3970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lang="ru-RU" sz="2200" dirty="0">
                <a:solidFill>
                  <a:srgbClr val="26222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/>
            <a:r>
              <a:rPr lang="ru-RU" dirty="0" smtClean="0"/>
              <a:t>Подзаголовок слайда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84868" b="74046"/>
          <a:stretch/>
        </p:blipFill>
        <p:spPr>
          <a:xfrm>
            <a:off x="10344473" y="0"/>
            <a:ext cx="1847527" cy="178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4175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. Только Заголовок (лев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7600" y="5734050"/>
            <a:ext cx="914400" cy="1123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30" y="473015"/>
            <a:ext cx="10515600" cy="40011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lang="ru-RU" sz="2500">
                <a:solidFill>
                  <a:srgbClr val="26222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68C2-6DC2-4C65-8594-F4FE04ED9FC7}" type="datetime1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610816" y="6359525"/>
            <a:ext cx="492443" cy="369332"/>
          </a:xfrm>
          <a:noFill/>
        </p:spPr>
        <p:txBody>
          <a:bodyPr wrap="none" rtlCol="0">
            <a:spAutoFit/>
          </a:bodyPr>
          <a:lstStyle>
            <a:lvl1pPr algn="ctr">
              <a:defRPr lang="ru-RU" sz="1800" smtClean="0">
                <a:solidFill>
                  <a:srgbClr val="A3A3C9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EC0037FE-8E6D-458E-AC0C-7E09EE1D0B6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 flipH="1">
            <a:off x="313488" y="908720"/>
            <a:ext cx="3096000" cy="0"/>
          </a:xfrm>
          <a:prstGeom prst="line">
            <a:avLst/>
          </a:prstGeom>
          <a:ln w="57150">
            <a:solidFill>
              <a:srgbClr val="278C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84868" b="74046"/>
          <a:stretch/>
        </p:blipFill>
        <p:spPr>
          <a:xfrm>
            <a:off x="10344473" y="0"/>
            <a:ext cx="1847527" cy="178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4677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94BC4-8B5F-4D42-A6C9-D114DA3614EA}" type="datetime1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65FA0-FD69-406F-B167-BF01BDC6D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91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9" r:id="rId8"/>
    <p:sldLayoutId id="2147483662" r:id="rId9"/>
    <p:sldLayoutId id="2147483660" r:id="rId10"/>
    <p:sldLayoutId id="2147483661" r:id="rId11"/>
    <p:sldLayoutId id="2147483664" r:id="rId12"/>
    <p:sldLayoutId id="214748366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jpg"/><Relationship Id="rId2" Type="http://schemas.openxmlformats.org/officeDocument/2006/relationships/image" Target="../media/image15.pn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20.jpeg"/><Relationship Id="rId5" Type="http://schemas.openxmlformats.org/officeDocument/2006/relationships/image" Target="../media/image17.png"/><Relationship Id="rId15" Type="http://schemas.openxmlformats.org/officeDocument/2006/relationships/image" Target="../media/image24.jpeg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02448" y="1628800"/>
            <a:ext cx="7389552" cy="1895084"/>
          </a:xfrm>
        </p:spPr>
        <p:txBody>
          <a:bodyPr/>
          <a:lstStyle/>
          <a:p>
            <a:r>
              <a:rPr lang="ru-RU" sz="3000" dirty="0" smtClean="0"/>
              <a:t>Технопарк «Жигулёвская долина»</a:t>
            </a:r>
            <a:br>
              <a:rPr lang="ru-RU" sz="3000" dirty="0" smtClean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1600" i="1" dirty="0" smtClean="0"/>
              <a:t>Размещение на </a:t>
            </a:r>
            <a:r>
              <a:rPr lang="ru-RU" sz="1600" i="1" smtClean="0"/>
              <a:t>территории технопарка</a:t>
            </a:r>
            <a:r>
              <a:rPr lang="ru-RU" sz="3000" dirty="0" smtClean="0"/>
              <a:t/>
            </a:r>
            <a:br>
              <a:rPr lang="ru-RU" sz="3000" dirty="0" smtClean="0"/>
            </a:b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45286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0726977" y="4436889"/>
            <a:ext cx="1476562" cy="24124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-1859" y="0"/>
            <a:ext cx="14090747" cy="7953016"/>
            <a:chOff x="0" y="-1"/>
            <a:chExt cx="14090747" cy="795301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37" b="36699"/>
            <a:stretch/>
          </p:blipFill>
          <p:spPr>
            <a:xfrm>
              <a:off x="0" y="-1"/>
              <a:ext cx="12192000" cy="2919047"/>
            </a:xfrm>
            <a:prstGeom prst="rect">
              <a:avLst/>
            </a:prstGeom>
          </p:spPr>
        </p:pic>
        <p:grpSp>
          <p:nvGrpSpPr>
            <p:cNvPr id="8" name="Группа 7"/>
            <p:cNvGrpSpPr/>
            <p:nvPr/>
          </p:nvGrpSpPr>
          <p:grpSpPr>
            <a:xfrm>
              <a:off x="7512095" y="242599"/>
              <a:ext cx="6578652" cy="7710416"/>
              <a:chOff x="6586759" y="547450"/>
              <a:chExt cx="7449836" cy="7461227"/>
            </a:xfrm>
          </p:grpSpPr>
          <p:sp>
            <p:nvSpPr>
              <p:cNvPr id="25" name="Ромб 24"/>
              <p:cNvSpPr/>
              <p:nvPr/>
            </p:nvSpPr>
            <p:spPr>
              <a:xfrm>
                <a:off x="7951867" y="2050266"/>
                <a:ext cx="5581574" cy="5822733"/>
              </a:xfrm>
              <a:prstGeom prst="diamond">
                <a:avLst/>
              </a:prstGeom>
              <a:noFill/>
              <a:ln w="76200">
                <a:solidFill>
                  <a:srgbClr val="9F9FC8">
                    <a:alpha val="4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Ромб 25"/>
              <p:cNvSpPr/>
              <p:nvPr/>
            </p:nvSpPr>
            <p:spPr>
              <a:xfrm>
                <a:off x="8523293" y="547450"/>
                <a:ext cx="4161751" cy="4588570"/>
              </a:xfrm>
              <a:prstGeom prst="diamond">
                <a:avLst/>
              </a:prstGeom>
              <a:noFill/>
              <a:ln w="76200">
                <a:solidFill>
                  <a:srgbClr val="278C7A">
                    <a:alpha val="4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Ромб 26"/>
              <p:cNvSpPr/>
              <p:nvPr/>
            </p:nvSpPr>
            <p:spPr>
              <a:xfrm>
                <a:off x="6586759" y="3195334"/>
                <a:ext cx="3296649" cy="3508483"/>
              </a:xfrm>
              <a:prstGeom prst="diamond">
                <a:avLst/>
              </a:prstGeom>
              <a:noFill/>
              <a:ln w="76200">
                <a:solidFill>
                  <a:srgbClr val="6F6E73">
                    <a:alpha val="1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Ромб 27"/>
              <p:cNvSpPr/>
              <p:nvPr/>
            </p:nvSpPr>
            <p:spPr>
              <a:xfrm>
                <a:off x="8906912" y="5426924"/>
                <a:ext cx="2341604" cy="2581753"/>
              </a:xfrm>
              <a:prstGeom prst="diamond">
                <a:avLst/>
              </a:prstGeom>
              <a:noFill/>
              <a:ln w="76200">
                <a:solidFill>
                  <a:srgbClr val="278C7A">
                    <a:alpha val="4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Ромб 28"/>
              <p:cNvSpPr/>
              <p:nvPr/>
            </p:nvSpPr>
            <p:spPr>
              <a:xfrm>
                <a:off x="10739946" y="4010917"/>
                <a:ext cx="3296649" cy="3508483"/>
              </a:xfrm>
              <a:prstGeom prst="diamond">
                <a:avLst/>
              </a:prstGeom>
              <a:noFill/>
              <a:ln w="76200">
                <a:solidFill>
                  <a:srgbClr val="6F6E73">
                    <a:alpha val="1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Ромб 8"/>
            <p:cNvSpPr/>
            <p:nvPr/>
          </p:nvSpPr>
          <p:spPr>
            <a:xfrm>
              <a:off x="648286" y="4157779"/>
              <a:ext cx="360000" cy="360000"/>
            </a:xfrm>
            <a:prstGeom prst="diamond">
              <a:avLst/>
            </a:prstGeom>
            <a:solidFill>
              <a:srgbClr val="6768AB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Ромб 9"/>
            <p:cNvSpPr/>
            <p:nvPr/>
          </p:nvSpPr>
          <p:spPr>
            <a:xfrm>
              <a:off x="648286" y="4679882"/>
              <a:ext cx="360000" cy="360000"/>
            </a:xfrm>
            <a:prstGeom prst="diamond">
              <a:avLst/>
            </a:prstGeom>
            <a:solidFill>
              <a:srgbClr val="6768AB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53243" y="1530607"/>
              <a:ext cx="5470525" cy="13111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4400" dirty="0">
                  <a:solidFill>
                    <a:srgbClr val="F2F2F2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Делаем </a:t>
              </a:r>
              <a:endParaRPr lang="ru-RU" sz="4400" dirty="0" smtClean="0">
                <a:solidFill>
                  <a:srgbClr val="F2F2F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90000"/>
                </a:lnSpc>
              </a:pPr>
              <a:r>
                <a:rPr lang="ru-RU" sz="4400" dirty="0" smtClean="0">
                  <a:solidFill>
                    <a:srgbClr val="F2F2F2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будущее </a:t>
              </a:r>
              <a:r>
                <a:rPr lang="ru-RU" sz="4400" dirty="0">
                  <a:solidFill>
                    <a:srgbClr val="F2F2F2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вместе</a:t>
              </a: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813" y="5556045"/>
              <a:ext cx="799825" cy="806966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581169" y="6409516"/>
              <a:ext cx="1038041" cy="246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70000"/>
                </a:lnSpc>
              </a:pPr>
              <a:r>
                <a:rPr lang="ru-RU" sz="1400" dirty="0" smtClean="0">
                  <a:solidFill>
                    <a:srgbClr val="6768A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Технопарк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060425" y="6409516"/>
              <a:ext cx="1383264" cy="2431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70000"/>
                </a:lnSpc>
              </a:pPr>
              <a:r>
                <a:rPr lang="ru-RU" sz="1400" dirty="0" smtClean="0">
                  <a:solidFill>
                    <a:srgbClr val="6768A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Мы в контакте</a:t>
              </a:r>
              <a:endParaRPr lang="ru-RU" sz="1400" dirty="0">
                <a:solidFill>
                  <a:srgbClr val="6768AB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812498" y="6409516"/>
              <a:ext cx="1506310" cy="246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70000"/>
                </a:lnSpc>
              </a:pPr>
              <a:r>
                <a:rPr lang="ru-RU" sz="1400" dirty="0" smtClean="0">
                  <a:solidFill>
                    <a:srgbClr val="6768A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Мы в </a:t>
              </a:r>
              <a:r>
                <a:rPr lang="ru-RU" sz="1400" dirty="0" err="1" smtClean="0">
                  <a:solidFill>
                    <a:srgbClr val="6768A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телеграме</a:t>
              </a:r>
              <a:endParaRPr lang="ru-RU" sz="1400" dirty="0">
                <a:solidFill>
                  <a:srgbClr val="6768AB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568198" y="6409516"/>
              <a:ext cx="1237839" cy="246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70000"/>
                </a:lnSpc>
              </a:pPr>
              <a:r>
                <a:rPr lang="ru-RU" sz="1400" dirty="0" smtClean="0">
                  <a:solidFill>
                    <a:srgbClr val="6768A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Мы в</a:t>
              </a:r>
              <a:r>
                <a:rPr lang="en-US" sz="1400" dirty="0" smtClean="0">
                  <a:solidFill>
                    <a:srgbClr val="6768A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srgbClr val="6768A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Rutube</a:t>
              </a:r>
              <a:endParaRPr lang="ru-RU" sz="1400" dirty="0">
                <a:solidFill>
                  <a:srgbClr val="6768AB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8310" y="5959528"/>
              <a:ext cx="561975" cy="43815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4550" y="5867711"/>
              <a:ext cx="561975" cy="495300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96502" y="6082725"/>
              <a:ext cx="674201" cy="280286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35188" y="5556046"/>
              <a:ext cx="808999" cy="80696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2222" y="5558997"/>
              <a:ext cx="812156" cy="804014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07030" y="5553075"/>
              <a:ext cx="784033" cy="774083"/>
            </a:xfrm>
            <a:prstGeom prst="rect">
              <a:avLst/>
            </a:prstGeom>
          </p:spPr>
        </p:pic>
        <p:sp>
          <p:nvSpPr>
            <p:cNvPr id="33" name="Прямоугольник 32"/>
            <p:cNvSpPr/>
            <p:nvPr/>
          </p:nvSpPr>
          <p:spPr>
            <a:xfrm>
              <a:off x="1008286" y="4626080"/>
              <a:ext cx="32189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72000"/>
              <a:r>
                <a:rPr lang="en-US" sz="2400" dirty="0">
                  <a:latin typeface="Segoe UI" panose="020B0502040204020203" pitchFamily="34" charset="0"/>
                  <a:cs typeface="Segoe UI" panose="020B0502040204020203" pitchFamily="34" charset="0"/>
                </a:rPr>
                <a:t>rizenkova.m@cik63.ru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008286" y="4083363"/>
              <a:ext cx="41107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72000"/>
              <a:r>
                <a:rPr lang="en-US" sz="2400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8 (8482) 93-00-93</a:t>
              </a:r>
              <a:r>
                <a:rPr lang="ru-RU" sz="2400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, доб. 903 </a:t>
              </a:r>
              <a:endParaRPr lang="en-US" sz="2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81126" y="3199564"/>
            <a:ext cx="4438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Рыженкова Мария, </a:t>
            </a:r>
          </a:p>
          <a:p>
            <a:r>
              <a:rPr lang="ru-RU" sz="2400" dirty="0" smtClean="0"/>
              <a:t>специалист ГАУ «ЦИК СО»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5281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Технопарк «Жигулевская долина»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7FE-8E6D-458E-AC0C-7E09EE1D0B60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37753" y="2882617"/>
            <a:ext cx="2125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6768AB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67 000 </a:t>
            </a:r>
            <a:r>
              <a:rPr lang="ru-RU" sz="3200" dirty="0">
                <a:solidFill>
                  <a:srgbClr val="6768AB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</a:t>
            </a:r>
            <a:r>
              <a:rPr lang="en-US" sz="3200" dirty="0" smtClean="0">
                <a:solidFill>
                  <a:srgbClr val="6768AB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²</a:t>
            </a:r>
            <a:endParaRPr lang="ru-RU" sz="3200" dirty="0">
              <a:solidFill>
                <a:srgbClr val="6768AB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040" y="1637806"/>
            <a:ext cx="167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6768AB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19,2 ГА</a:t>
            </a:r>
            <a:endParaRPr lang="ru-RU" sz="3200" dirty="0">
              <a:solidFill>
                <a:srgbClr val="6768AB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753" y="2222581"/>
            <a:ext cx="217729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 smtClean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площадь земельного</a:t>
            </a:r>
          </a:p>
          <a:p>
            <a:pPr>
              <a:lnSpc>
                <a:spcPct val="80000"/>
              </a:lnSpc>
            </a:pPr>
            <a:r>
              <a:rPr lang="ru-RU" sz="1600" dirty="0" smtClean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участка </a:t>
            </a:r>
            <a:endParaRPr lang="ru-RU" sz="1600" dirty="0">
              <a:solidFill>
                <a:srgbClr val="6F6E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226" y="3379062"/>
            <a:ext cx="2210346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 smtClean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общая площадь</a:t>
            </a:r>
          </a:p>
          <a:p>
            <a:pPr>
              <a:lnSpc>
                <a:spcPct val="80000"/>
              </a:lnSpc>
            </a:pPr>
            <a:r>
              <a:rPr lang="ru-RU" sz="1600" dirty="0" smtClean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объектов</a:t>
            </a:r>
            <a:endParaRPr lang="ru-RU" sz="1600" dirty="0">
              <a:solidFill>
                <a:srgbClr val="6F6E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2" descr="C:\Фото\ФОТО\фото КИРИЛЛ _ новые\Жиг долина август 2018\коптер\DJI_01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7" b="22002"/>
          <a:stretch/>
        </p:blipFill>
        <p:spPr bwMode="auto">
          <a:xfrm>
            <a:off x="3647728" y="1300223"/>
            <a:ext cx="7203830" cy="313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Фото\ФОТО\фото КИРИЛЛ _ новые\жигулевская долина 3\жигулевская долина 3\обработка\web\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343" y="4588976"/>
            <a:ext cx="3209554" cy="2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688" y="4588976"/>
            <a:ext cx="3212870" cy="2139881"/>
          </a:xfrm>
          <a:prstGeom prst="rect">
            <a:avLst/>
          </a:prstGeom>
        </p:spPr>
      </p:pic>
      <p:pic>
        <p:nvPicPr>
          <p:cNvPr id="15" name="Picture 10" descr="C:\Фото\ФОТО\фото КИРИЛЛ _ новые\жигулевская долина 3\жигулевская долина 3\обработка\web\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74" y="4588976"/>
            <a:ext cx="3209554" cy="2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52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7FE-8E6D-458E-AC0C-7E09EE1D0B60}" type="slidenum">
              <a:rPr lang="ru-RU" smtClean="0"/>
              <a:pPr/>
              <a:t>3</a:t>
            </a:fld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313488" y="1250111"/>
            <a:ext cx="3096000" cy="0"/>
          </a:xfrm>
          <a:prstGeom prst="line">
            <a:avLst/>
          </a:prstGeom>
          <a:ln w="57150">
            <a:solidFill>
              <a:srgbClr val="278C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17401" y="211085"/>
            <a:ext cx="9382056" cy="70788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ct val="80000"/>
              </a:lnSpc>
            </a:pPr>
            <a:r>
              <a:rPr lang="ru-RU" sz="2500" dirty="0">
                <a:solidFill>
                  <a:srgbClr val="26222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Инфраструктура технопарка </a:t>
            </a:r>
            <a:endParaRPr lang="ru-RU" sz="2500" dirty="0" smtClean="0">
              <a:solidFill>
                <a:srgbClr val="262223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500" dirty="0" smtClean="0">
                <a:solidFill>
                  <a:srgbClr val="26222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«</a:t>
            </a:r>
            <a:r>
              <a:rPr lang="ru-RU" sz="2500" dirty="0">
                <a:solidFill>
                  <a:srgbClr val="26222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Жигулевская долина»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3352" y="819770"/>
            <a:ext cx="43592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2622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Конгресс-центр</a:t>
            </a:r>
            <a:endParaRPr lang="ru-RU" sz="2200" dirty="0">
              <a:solidFill>
                <a:srgbClr val="2622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936175" y="1889539"/>
            <a:ext cx="5919180" cy="3945600"/>
            <a:chOff x="5959223" y="1663882"/>
            <a:chExt cx="5919180" cy="394560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3" t="19922" r="39833" b="1179"/>
            <a:stretch/>
          </p:blipFill>
          <p:spPr>
            <a:xfrm rot="10800000">
              <a:off x="9892903" y="3636681"/>
              <a:ext cx="1972800" cy="1972800"/>
            </a:xfrm>
            <a:prstGeom prst="rect">
              <a:avLst/>
            </a:prstGeom>
          </p:spPr>
        </p:pic>
        <p:pic>
          <p:nvPicPr>
            <p:cNvPr id="10" name="Picture 4" descr="http://h.dolinatlt.ru/wp-content/uploads/2016/04/34-e1466584034757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75" t="3381" r="14821" b="10212"/>
            <a:stretch/>
          </p:blipFill>
          <p:spPr bwMode="auto">
            <a:xfrm>
              <a:off x="5959223" y="1663882"/>
              <a:ext cx="1973580" cy="1973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https://c.dolinatlt.ru/wp-content/uploads/2016/11/1Q5A4853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60" t="9961" r="19121" b="11"/>
            <a:stretch/>
          </p:blipFill>
          <p:spPr bwMode="auto">
            <a:xfrm>
              <a:off x="5959223" y="3636682"/>
              <a:ext cx="1972800" cy="197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99" t="47494" r="15498"/>
            <a:stretch/>
          </p:blipFill>
          <p:spPr>
            <a:xfrm>
              <a:off x="7932803" y="1663882"/>
              <a:ext cx="1972800" cy="197280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9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0" t="1640" r="21672" b="473"/>
            <a:stretch/>
          </p:blipFill>
          <p:spPr>
            <a:xfrm rot="16200000">
              <a:off x="7925183" y="3636682"/>
              <a:ext cx="1972800" cy="1972800"/>
            </a:xfrm>
            <a:prstGeom prst="rect">
              <a:avLst/>
            </a:prstGeom>
          </p:spPr>
        </p:pic>
        <p:pic>
          <p:nvPicPr>
            <p:cNvPr id="14" name="Picture 8" descr="Разрешение светодиодного LED экрана — как посчитать"/>
            <p:cNvPicPr>
              <a:picLocks noChangeAspect="1" noChangeArrowheads="1"/>
            </p:cNvPicPr>
            <p:nvPr/>
          </p:nvPicPr>
          <p:blipFill rotWithShape="1"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3" r="22313"/>
            <a:stretch/>
          </p:blipFill>
          <p:spPr bwMode="auto">
            <a:xfrm>
              <a:off x="9905603" y="1663882"/>
              <a:ext cx="1972800" cy="197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Прямоугольник 15"/>
          <p:cNvSpPr/>
          <p:nvPr/>
        </p:nvSpPr>
        <p:spPr>
          <a:xfrm>
            <a:off x="6801030" y="2422337"/>
            <a:ext cx="2880000" cy="2880000"/>
          </a:xfrm>
          <a:prstGeom prst="rect">
            <a:avLst/>
          </a:prstGeom>
          <a:noFill/>
          <a:ln w="76200">
            <a:solidFill>
              <a:srgbClr val="F2F2F2">
                <a:alpha val="5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53499" y="1679981"/>
            <a:ext cx="414000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конференц-залов</a:t>
            </a: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Выставочные галереи</a:t>
            </a: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Переговорные комнаты</a:t>
            </a: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Современное техническое оснащение</a:t>
            </a:r>
            <a:endParaRPr lang="ru-RU" sz="1400" dirty="0">
              <a:solidFill>
                <a:srgbClr val="6F6E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3499" y="2853816"/>
            <a:ext cx="4140004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Уютная гостиница на 37 номеров,</a:t>
            </a: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том числе для людей</a:t>
            </a: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 ограниченными возможностями</a:t>
            </a:r>
            <a:endParaRPr lang="ru-RU" sz="1400" dirty="0">
              <a:solidFill>
                <a:srgbClr val="6F6E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6708" y="3870639"/>
            <a:ext cx="4073273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Многофункциональный комплекс, который включает в себя ресторан, </a:t>
            </a:r>
            <a:r>
              <a:rPr lang="ru-RU" sz="1400" dirty="0" err="1" smtClean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кейтеринговое</a:t>
            </a:r>
            <a:r>
              <a:rPr lang="ru-RU" sz="1400" dirty="0" smtClean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обслуживание, обслуживание деловых обедов</a:t>
            </a:r>
            <a:endParaRPr lang="ru-RU" sz="1400" dirty="0">
              <a:solidFill>
                <a:srgbClr val="6F6E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353761" y="1396171"/>
            <a:ext cx="2602149" cy="369332"/>
            <a:chOff x="313121" y="1532121"/>
            <a:chExt cx="2602149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503712" y="1532121"/>
              <a:ext cx="2411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6768A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Event-</a:t>
              </a:r>
              <a:r>
                <a:rPr lang="ru-RU" b="1" dirty="0" smtClean="0">
                  <a:solidFill>
                    <a:srgbClr val="6768A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пространство</a:t>
              </a:r>
              <a:endParaRPr lang="ru-RU" b="1" dirty="0">
                <a:solidFill>
                  <a:srgbClr val="6768AB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Ромб 21"/>
            <p:cNvSpPr/>
            <p:nvPr/>
          </p:nvSpPr>
          <p:spPr>
            <a:xfrm>
              <a:off x="313121" y="1624176"/>
              <a:ext cx="216000" cy="216000"/>
            </a:xfrm>
            <a:prstGeom prst="diamond">
              <a:avLst/>
            </a:prstGeom>
            <a:solidFill>
              <a:srgbClr val="6768AB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53761" y="2601663"/>
            <a:ext cx="1534549" cy="369332"/>
            <a:chOff x="313121" y="3488743"/>
            <a:chExt cx="1534549" cy="369332"/>
          </a:xfrm>
        </p:grpSpPr>
        <p:sp>
          <p:nvSpPr>
            <p:cNvPr id="24" name="TextBox 23"/>
            <p:cNvSpPr txBox="1"/>
            <p:nvPr/>
          </p:nvSpPr>
          <p:spPr>
            <a:xfrm>
              <a:off x="503712" y="3488743"/>
              <a:ext cx="1343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6768A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Гостиница</a:t>
              </a:r>
              <a:endParaRPr lang="ru-RU" b="1" dirty="0">
                <a:solidFill>
                  <a:srgbClr val="6768AB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Ромб 24"/>
            <p:cNvSpPr/>
            <p:nvPr/>
          </p:nvSpPr>
          <p:spPr>
            <a:xfrm>
              <a:off x="313121" y="3580798"/>
              <a:ext cx="216000" cy="216000"/>
            </a:xfrm>
            <a:prstGeom prst="diamond">
              <a:avLst/>
            </a:prstGeom>
            <a:solidFill>
              <a:srgbClr val="6768AB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48948" y="3534675"/>
            <a:ext cx="1714576" cy="369332"/>
            <a:chOff x="313121" y="4998946"/>
            <a:chExt cx="1714576" cy="369332"/>
          </a:xfrm>
        </p:grpSpPr>
        <p:sp>
          <p:nvSpPr>
            <p:cNvPr id="27" name="TextBox 26"/>
            <p:cNvSpPr txBox="1"/>
            <p:nvPr/>
          </p:nvSpPr>
          <p:spPr>
            <a:xfrm>
              <a:off x="540943" y="4998946"/>
              <a:ext cx="1486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6768A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Ресторация</a:t>
              </a:r>
              <a:endParaRPr lang="ru-RU" b="1" dirty="0">
                <a:solidFill>
                  <a:srgbClr val="6768AB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Ромб 27"/>
            <p:cNvSpPr/>
            <p:nvPr/>
          </p:nvSpPr>
          <p:spPr>
            <a:xfrm>
              <a:off x="313121" y="5091001"/>
              <a:ext cx="216000" cy="216000"/>
            </a:xfrm>
            <a:prstGeom prst="diamond">
              <a:avLst/>
            </a:prstGeom>
            <a:solidFill>
              <a:srgbClr val="6768AB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12">
            <a:grayscl/>
          </a:blip>
          <a:stretch>
            <a:fillRect/>
          </a:stretch>
        </p:blipFill>
        <p:spPr>
          <a:xfrm>
            <a:off x="7556697" y="568040"/>
            <a:ext cx="704555" cy="5435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761" y="5733257"/>
            <a:ext cx="706348" cy="71993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92811" y="5973058"/>
            <a:ext cx="172219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rgbClr val="6768A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Конгресс-центр</a:t>
            </a: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rgbClr val="6768A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технопарка</a:t>
            </a:r>
            <a:endParaRPr lang="ru-RU" sz="1400" dirty="0">
              <a:solidFill>
                <a:srgbClr val="6768A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17269" y="562330"/>
            <a:ext cx="104910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Russian</a:t>
            </a:r>
            <a:endParaRPr lang="ru-RU" sz="1000" b="1" dirty="0" smtClean="0">
              <a:solidFill>
                <a:srgbClr val="222222"/>
              </a:solidFill>
              <a:latin typeface="arial black" panose="020B0A040201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000" b="1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Business </a:t>
            </a:r>
            <a:endParaRPr lang="ru-RU" sz="1000" b="1" dirty="0" smtClean="0">
              <a:solidFill>
                <a:srgbClr val="222222"/>
              </a:solidFill>
              <a:latin typeface="arial black" panose="020B0A040201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000" b="1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Travel </a:t>
            </a:r>
            <a:r>
              <a:rPr lang="en-US" sz="1000" b="1" dirty="0">
                <a:solidFill>
                  <a:srgbClr val="222222"/>
                </a:solidFill>
                <a:latin typeface="arial black" panose="020B0A04020102020204" pitchFamily="34" charset="0"/>
              </a:rPr>
              <a:t>&amp; </a:t>
            </a:r>
            <a:endParaRPr lang="ru-RU" sz="1000" b="1" dirty="0" smtClean="0">
              <a:solidFill>
                <a:srgbClr val="222222"/>
              </a:solidFill>
              <a:latin typeface="arial black" panose="020B0A040201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000" b="1" dirty="0" smtClean="0">
                <a:solidFill>
                  <a:srgbClr val="222222"/>
                </a:solidFill>
                <a:latin typeface="arial black" panose="020B0A04020102020204" pitchFamily="34" charset="0"/>
              </a:rPr>
              <a:t>MICE </a:t>
            </a:r>
            <a:r>
              <a:rPr lang="en-US" sz="1000" b="1" dirty="0">
                <a:solidFill>
                  <a:srgbClr val="222222"/>
                </a:solidFill>
                <a:latin typeface="arial black" panose="020B0A04020102020204" pitchFamily="34" charset="0"/>
              </a:rPr>
              <a:t>Award</a:t>
            </a:r>
            <a:endParaRPr lang="ru-RU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9185882" y="548680"/>
            <a:ext cx="827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2B2B2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2021 год</a:t>
            </a:r>
            <a:endParaRPr lang="ru-RU" sz="1200" b="1" dirty="0">
              <a:solidFill>
                <a:srgbClr val="2B2B2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488488" y="548680"/>
            <a:ext cx="827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2B2B2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2022 год</a:t>
            </a:r>
            <a:endParaRPr lang="ru-RU" sz="1200" b="1" dirty="0">
              <a:solidFill>
                <a:srgbClr val="2B2B2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10488488" y="776435"/>
            <a:ext cx="0" cy="36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9169398" y="794456"/>
            <a:ext cx="1461769" cy="389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800" dirty="0" smtClean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Лучшая </a:t>
            </a:r>
            <a:r>
              <a:rPr lang="ru-RU" sz="8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альтернативная площадка для </a:t>
            </a:r>
            <a:r>
              <a:rPr lang="ru-RU" sz="800" dirty="0" smtClean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мероприятий </a:t>
            </a:r>
            <a:endParaRPr lang="ru-RU" sz="8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10488489" y="794456"/>
            <a:ext cx="1512167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8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Самый эффективный </a:t>
            </a:r>
            <a:r>
              <a:rPr lang="ru-RU" sz="800" dirty="0" smtClean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региональный </a:t>
            </a:r>
            <a:r>
              <a:rPr lang="ru-RU" sz="800" dirty="0" err="1" smtClean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конгрессно</a:t>
            </a:r>
            <a:r>
              <a:rPr lang="ru-RU" sz="800" dirty="0" smtClean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</a:p>
          <a:p>
            <a:pPr>
              <a:lnSpc>
                <a:spcPct val="80000"/>
              </a:lnSpc>
            </a:pPr>
            <a:r>
              <a:rPr lang="ru-RU" sz="800" dirty="0" smtClean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выставочный </a:t>
            </a:r>
            <a:r>
              <a:rPr lang="ru-RU" sz="8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центр</a:t>
            </a:r>
            <a:endParaRPr lang="ru-RU" sz="800" dirty="0"/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3976074" y="1484223"/>
            <a:ext cx="1582283" cy="1092950"/>
          </a:xfrm>
          <a:prstGeom prst="wedgeRoundRectCallout">
            <a:avLst>
              <a:gd name="adj1" fmla="val -106130"/>
              <a:gd name="adj2" fmla="val -3709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rgbClr val="00B050"/>
                </a:solidFill>
              </a:rPr>
              <a:t>Для резидентов  технопарка – в рабочее время  предоставляется бесплатно!</a:t>
            </a:r>
            <a:endParaRPr lang="ru-RU" sz="1300" b="1" dirty="0">
              <a:solidFill>
                <a:srgbClr val="00B050"/>
              </a:solidFill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348948" y="4666440"/>
            <a:ext cx="2802566" cy="369332"/>
            <a:chOff x="313121" y="4998946"/>
            <a:chExt cx="2802566" cy="369332"/>
          </a:xfrm>
        </p:grpSpPr>
        <p:sp>
          <p:nvSpPr>
            <p:cNvPr id="42" name="TextBox 41"/>
            <p:cNvSpPr txBox="1"/>
            <p:nvPr/>
          </p:nvSpPr>
          <p:spPr>
            <a:xfrm>
              <a:off x="540943" y="4998946"/>
              <a:ext cx="2574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6768A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Фитнес-центр «</a:t>
              </a:r>
              <a:r>
                <a:rPr lang="en-US" b="1" dirty="0">
                  <a:solidFill>
                    <a:srgbClr val="6768A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NEO»</a:t>
              </a:r>
            </a:p>
          </p:txBody>
        </p:sp>
        <p:sp>
          <p:nvSpPr>
            <p:cNvPr id="43" name="Ромб 42"/>
            <p:cNvSpPr/>
            <p:nvPr/>
          </p:nvSpPr>
          <p:spPr>
            <a:xfrm>
              <a:off x="313121" y="5091001"/>
              <a:ext cx="216000" cy="216000"/>
            </a:xfrm>
            <a:prstGeom prst="diamond">
              <a:avLst/>
            </a:prstGeom>
            <a:solidFill>
              <a:srgbClr val="6768AB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76770" y="5035772"/>
            <a:ext cx="40732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Тренажёрный зал оснащён </a:t>
            </a:r>
            <a:r>
              <a:rPr lang="ru-RU" sz="1400" dirty="0" smtClean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тренажёрами </a:t>
            </a:r>
            <a:r>
              <a:rPr lang="ru-RU" sz="1400" dirty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все группы мышц и зоной свободных весов</a:t>
            </a:r>
            <a:r>
              <a:rPr lang="ru-RU" sz="1400" dirty="0" smtClean="0">
                <a:solidFill>
                  <a:srgbClr val="6F6E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1400" dirty="0">
              <a:solidFill>
                <a:srgbClr val="6F6E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5" name="Picture 2" descr="https://h.dolinatlt.ru/wp-content/uploads/2016/04/9-e146658485293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548" y="1898953"/>
            <a:ext cx="2515808" cy="195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://dolinatlt.ru/wp-content/uploads/2020/10/IMG-20201007-WA001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616" y="3870639"/>
            <a:ext cx="3247095" cy="195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c.dolinatlt.ru/wp-content/uploads/2016/12/1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175" y="1906032"/>
            <a:ext cx="3421075" cy="193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282" y="3869418"/>
            <a:ext cx="2674278" cy="194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9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268760"/>
            <a:ext cx="4044862" cy="2592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992964"/>
            <a:ext cx="2272161" cy="28134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1" y="4059688"/>
            <a:ext cx="4097647" cy="27517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288911"/>
            <a:ext cx="10515600" cy="438582"/>
          </a:xfrm>
        </p:spPr>
        <p:txBody>
          <a:bodyPr/>
          <a:lstStyle/>
          <a:p>
            <a:r>
              <a:rPr lang="ru-RU" dirty="0" smtClean="0"/>
              <a:t>Места общего пользования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7FE-8E6D-458E-AC0C-7E09EE1D0B60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028486"/>
            <a:ext cx="2520280" cy="2813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1" y="1340768"/>
            <a:ext cx="4097647" cy="26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6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9336" y="196687"/>
            <a:ext cx="10515600" cy="438582"/>
          </a:xfrm>
        </p:spPr>
        <p:txBody>
          <a:bodyPr/>
          <a:lstStyle/>
          <a:p>
            <a:r>
              <a:rPr lang="ru-RU" dirty="0" smtClean="0"/>
              <a:t>Возможности размещения на площадях технопарка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5FA0-FD69-406F-B167-BF01BDC6DE5D}" type="slidenum">
              <a:rPr lang="ru-RU" smtClean="0"/>
              <a:t>5</a:t>
            </a:fld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4259968" y="1251695"/>
            <a:ext cx="3600056" cy="397032"/>
          </a:xfrm>
        </p:spPr>
        <p:txBody>
          <a:bodyPr/>
          <a:lstStyle/>
          <a:p>
            <a:r>
              <a:rPr lang="ru-RU" b="1" dirty="0" smtClean="0"/>
              <a:t>Арендная плата</a:t>
            </a:r>
            <a:endParaRPr lang="ru-RU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119336" y="645419"/>
            <a:ext cx="11881320" cy="74891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Для размещения предлагаются свободные офисные/лабораторные помещения, оборудованные системой кондиционирования </a:t>
            </a:r>
            <a:endParaRPr lang="ru-RU" b="1" dirty="0"/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335360" y="3001063"/>
            <a:ext cx="5994200" cy="80227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200" kern="1200" dirty="0">
                <a:solidFill>
                  <a:srgbClr val="26222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/>
              <a:t>В стоимость арендной платы входит</a:t>
            </a:r>
          </a:p>
          <a:p>
            <a:endParaRPr lang="ru-RU" dirty="0"/>
          </a:p>
        </p:txBody>
      </p:sp>
      <p:sp>
        <p:nvSpPr>
          <p:cNvPr id="10" name="Текст 5"/>
          <p:cNvSpPr txBox="1">
            <a:spLocks/>
          </p:cNvSpPr>
          <p:nvPr/>
        </p:nvSpPr>
        <p:spPr>
          <a:xfrm>
            <a:off x="315297" y="3423997"/>
            <a:ext cx="11685359" cy="1393807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68AB"/>
              </a:buClr>
              <a:buSzPct val="150000"/>
              <a:buFont typeface="Segoe UI" panose="020B0502040204020203" pitchFamily="34" charset="0"/>
              <a:buChar char="♦"/>
              <a:tabLst/>
              <a:defRPr sz="18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охрана, влажная уборка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ежедневная </a:t>
            </a:r>
            <a:r>
              <a:rPr lang="ru-RU" dirty="0"/>
              <a:t>уборка мест общего </a:t>
            </a:r>
            <a:r>
              <a:rPr lang="ru-RU" dirty="0" smtClean="0"/>
              <a:t>пользования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все </a:t>
            </a:r>
            <a:r>
              <a:rPr lang="ru-RU" dirty="0"/>
              <a:t>коммунальные затраты, кроме </a:t>
            </a:r>
            <a:r>
              <a:rPr lang="ru-RU" dirty="0" smtClean="0"/>
              <a:t>электроэнергии </a:t>
            </a:r>
          </a:p>
          <a:p>
            <a:pPr marL="0" indent="0">
              <a:buNone/>
            </a:pPr>
            <a:endParaRPr lang="ru-RU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428847" y="3402198"/>
            <a:ext cx="3096000" cy="0"/>
          </a:xfrm>
          <a:prstGeom prst="line">
            <a:avLst/>
          </a:prstGeom>
          <a:ln w="57150">
            <a:solidFill>
              <a:srgbClr val="278C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40216" y="213285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Текст 4"/>
          <p:cNvSpPr txBox="1">
            <a:spLocks/>
          </p:cNvSpPr>
          <p:nvPr/>
        </p:nvSpPr>
        <p:spPr>
          <a:xfrm>
            <a:off x="7263594" y="4784525"/>
            <a:ext cx="4400388" cy="13737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200" kern="1200" dirty="0">
                <a:solidFill>
                  <a:srgbClr val="26222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/>
              <a:t>Интернет и телефония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по </a:t>
            </a:r>
            <a:r>
              <a:rPr lang="ru-RU" sz="1800" dirty="0">
                <a:solidFill>
                  <a:schemeClr val="tx1"/>
                </a:solidFill>
              </a:rPr>
              <a:t>отдельному договору </a:t>
            </a:r>
            <a:r>
              <a:rPr lang="ru-RU" sz="1800" dirty="0" smtClean="0">
                <a:solidFill>
                  <a:schemeClr val="tx1"/>
                </a:solidFill>
              </a:rPr>
              <a:t>непосредственно с </a:t>
            </a:r>
            <a:r>
              <a:rPr lang="ru-RU" sz="1800" dirty="0">
                <a:solidFill>
                  <a:schemeClr val="tx1"/>
                </a:solidFill>
              </a:rPr>
              <a:t>провайдером.</a:t>
            </a:r>
          </a:p>
          <a:p>
            <a:r>
              <a:rPr lang="ru-RU" sz="1800" dirty="0" smtClean="0"/>
              <a:t>  </a:t>
            </a:r>
            <a:endParaRPr lang="ru-RU" sz="18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400274" y="5178862"/>
            <a:ext cx="3096000" cy="0"/>
          </a:xfrm>
          <a:prstGeom prst="line">
            <a:avLst/>
          </a:prstGeom>
          <a:ln w="57150">
            <a:solidFill>
              <a:srgbClr val="278C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4"/>
          <p:cNvSpPr txBox="1">
            <a:spLocks/>
          </p:cNvSpPr>
          <p:nvPr/>
        </p:nvSpPr>
        <p:spPr>
          <a:xfrm>
            <a:off x="292381" y="4756009"/>
            <a:ext cx="5348530" cy="1972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200" kern="1200" dirty="0">
                <a:solidFill>
                  <a:srgbClr val="26222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/>
              <a:t>Электроэнергия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тарифицируется </a:t>
            </a:r>
            <a:r>
              <a:rPr lang="ru-RU" sz="1800" dirty="0">
                <a:solidFill>
                  <a:schemeClr val="tx1"/>
                </a:solidFill>
              </a:rPr>
              <a:t>и оплачивается в </a:t>
            </a:r>
            <a:r>
              <a:rPr lang="ru-RU" sz="1800" dirty="0" smtClean="0">
                <a:solidFill>
                  <a:schemeClr val="tx1"/>
                </a:solidFill>
              </a:rPr>
              <a:t>соответствии с </a:t>
            </a:r>
            <a:r>
              <a:rPr lang="ru-RU" sz="1800" dirty="0">
                <a:solidFill>
                  <a:schemeClr val="tx1"/>
                </a:solidFill>
              </a:rPr>
              <a:t>показаниями индивидуальных счетчиков </a:t>
            </a:r>
            <a:r>
              <a:rPr lang="ru-RU" sz="1800" dirty="0" smtClean="0">
                <a:solidFill>
                  <a:schemeClr val="tx1"/>
                </a:solidFill>
              </a:rPr>
              <a:t>в помещении</a:t>
            </a:r>
          </a:p>
          <a:p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 smtClean="0"/>
              <a:t>  </a:t>
            </a:r>
            <a:endParaRPr lang="ru-RU" sz="1800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3683903" y="6148640"/>
            <a:ext cx="3096000" cy="0"/>
          </a:xfrm>
          <a:prstGeom prst="line">
            <a:avLst/>
          </a:prstGeom>
          <a:ln w="57150">
            <a:solidFill>
              <a:srgbClr val="278C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4"/>
          <p:cNvSpPr txBox="1">
            <a:spLocks/>
          </p:cNvSpPr>
          <p:nvPr/>
        </p:nvSpPr>
        <p:spPr>
          <a:xfrm>
            <a:off x="3565248" y="5765837"/>
            <a:ext cx="6429310" cy="145270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200" kern="1200" dirty="0">
                <a:solidFill>
                  <a:srgbClr val="26222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/>
              <a:t>Парковочные места</a:t>
            </a:r>
          </a:p>
          <a:p>
            <a:pPr marL="457200" indent="-457200">
              <a:lnSpc>
                <a:spcPts val="2160"/>
              </a:lnSpc>
              <a:spcBef>
                <a:spcPts val="800"/>
              </a:spcBef>
              <a:buClr>
                <a:srgbClr val="6768AB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</a:rPr>
              <a:t>общая парковка  - бесплатно</a:t>
            </a:r>
          </a:p>
          <a:p>
            <a:pPr marL="457200" indent="-457200">
              <a:lnSpc>
                <a:spcPts val="2160"/>
              </a:lnSpc>
              <a:spcBef>
                <a:spcPts val="800"/>
              </a:spcBef>
              <a:buClr>
                <a:srgbClr val="6768AB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800" dirty="0" smtClean="0">
                <a:solidFill>
                  <a:schemeClr val="tx1"/>
                </a:solidFill>
              </a:rPr>
              <a:t>у  корпусов – </a:t>
            </a:r>
            <a:r>
              <a:rPr lang="ru-RU" sz="1800" dirty="0">
                <a:solidFill>
                  <a:schemeClr val="tx1"/>
                </a:solidFill>
              </a:rPr>
              <a:t>800 руб</a:t>
            </a:r>
            <a:r>
              <a:rPr lang="ru-RU" sz="1800" dirty="0" smtClean="0">
                <a:solidFill>
                  <a:schemeClr val="tx1"/>
                </a:solidFill>
              </a:rPr>
              <a:t>./1 </a:t>
            </a:r>
            <a:r>
              <a:rPr lang="ru-RU" sz="1800" dirty="0" err="1" smtClean="0">
                <a:solidFill>
                  <a:schemeClr val="tx1"/>
                </a:solidFill>
              </a:rPr>
              <a:t>машиноместо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endParaRPr lang="ru-RU" sz="1800" dirty="0">
              <a:solidFill>
                <a:schemeClr val="tx1"/>
              </a:solidFill>
            </a:endParaRPr>
          </a:p>
          <a:p>
            <a:pPr marL="457200" indent="-457200">
              <a:spcBef>
                <a:spcPts val="800"/>
              </a:spcBef>
              <a:buClr>
                <a:srgbClr val="6768AB"/>
              </a:buClr>
              <a:buSzPct val="150000"/>
              <a:buFont typeface="Segoe UI" panose="020B0502040204020203" pitchFamily="34" charset="0"/>
              <a:buChar char="♦"/>
            </a:pPr>
            <a:endParaRPr lang="ru-RU" sz="1800" dirty="0">
              <a:solidFill>
                <a:schemeClr val="tx1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7320136" y="5178862"/>
            <a:ext cx="3096000" cy="0"/>
          </a:xfrm>
          <a:prstGeom prst="line">
            <a:avLst/>
          </a:prstGeom>
          <a:ln w="57150">
            <a:solidFill>
              <a:srgbClr val="278C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/>
          <p:cNvGrpSpPr/>
          <p:nvPr/>
        </p:nvGrpSpPr>
        <p:grpSpPr>
          <a:xfrm>
            <a:off x="738252" y="1529910"/>
            <a:ext cx="9030156" cy="1504108"/>
            <a:chOff x="3001084" y="3121287"/>
            <a:chExt cx="4028306" cy="1598995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CFC07DF6-9773-4A46-A9D8-48491D2F5EBB}"/>
                </a:ext>
              </a:extLst>
            </p:cNvPr>
            <p:cNvSpPr/>
            <p:nvPr/>
          </p:nvSpPr>
          <p:spPr>
            <a:xfrm>
              <a:off x="3995159" y="3421324"/>
              <a:ext cx="3034231" cy="1298958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2000">
                  <a:schemeClr val="bg1">
                    <a:lumMod val="8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271EB1-58C7-4749-B7B3-28601079DCC7}"/>
                </a:ext>
              </a:extLst>
            </p:cNvPr>
            <p:cNvSpPr txBox="1"/>
            <p:nvPr/>
          </p:nvSpPr>
          <p:spPr>
            <a:xfrm>
              <a:off x="3001084" y="3121287"/>
              <a:ext cx="3463813" cy="1079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 smtClean="0">
                  <a:solidFill>
                    <a:srgbClr val="6768AB"/>
                  </a:solidFill>
                </a:rPr>
                <a:t>От 320</a:t>
              </a:r>
              <a:r>
                <a:rPr lang="ru-RU" sz="3200" dirty="0" smtClean="0">
                  <a:solidFill>
                    <a:srgbClr val="6768AB"/>
                  </a:solidFill>
                </a:rPr>
                <a:t>руб./</a:t>
              </a:r>
              <a:r>
                <a:rPr lang="ru-RU" sz="3200" dirty="0" err="1" smtClean="0">
                  <a:solidFill>
                    <a:srgbClr val="6768AB"/>
                  </a:solidFill>
                </a:rPr>
                <a:t>кв.м</a:t>
              </a:r>
              <a:endParaRPr lang="ru-RU" sz="6000" dirty="0">
                <a:solidFill>
                  <a:srgbClr val="6768AB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5EA5C8-1001-44C4-978E-2F186009F1F3}"/>
                </a:ext>
              </a:extLst>
            </p:cNvPr>
            <p:cNvSpPr txBox="1"/>
            <p:nvPr/>
          </p:nvSpPr>
          <p:spPr>
            <a:xfrm>
              <a:off x="4236757" y="3956836"/>
              <a:ext cx="2740298" cy="5242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за помещения в корпусах </a:t>
              </a:r>
              <a:r>
                <a:rPr lang="ru-RU" sz="16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офисно</a:t>
              </a:r>
              <a:r>
                <a:rPr lang="ru-RU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-лабораторного типа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560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83" y="1331058"/>
            <a:ext cx="3998807" cy="29620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548680"/>
            <a:ext cx="10515600" cy="438582"/>
          </a:xfrm>
        </p:spPr>
        <p:txBody>
          <a:bodyPr/>
          <a:lstStyle/>
          <a:p>
            <a:r>
              <a:rPr lang="ru-RU" dirty="0" smtClean="0"/>
              <a:t>Офисные помещения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7FE-8E6D-458E-AC0C-7E09EE1D0B60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4409693"/>
            <a:ext cx="3528392" cy="23522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3870475"/>
            <a:ext cx="3875752" cy="29068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331058"/>
            <a:ext cx="3667507" cy="244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5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0038994" y="1341148"/>
            <a:ext cx="1733380" cy="5387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208578" y="1343218"/>
            <a:ext cx="1764461" cy="5416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323951" y="1343217"/>
            <a:ext cx="2181023" cy="5329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63995" y="332656"/>
            <a:ext cx="10515600" cy="784830"/>
          </a:xfrm>
        </p:spPr>
        <p:txBody>
          <a:bodyPr/>
          <a:lstStyle/>
          <a:p>
            <a:r>
              <a:rPr lang="ru-RU" dirty="0"/>
              <a:t>Примерный перечень </a:t>
            </a:r>
            <a:r>
              <a:rPr lang="ru-RU" dirty="0" smtClean="0"/>
              <a:t>оборудования </a:t>
            </a:r>
            <a:r>
              <a:rPr lang="ru-RU" dirty="0"/>
              <a:t>для офисов</a:t>
            </a:r>
            <a:br>
              <a:rPr lang="ru-RU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5FA0-FD69-406F-B167-BF01BDC6DE5D}" type="slidenum">
              <a:rPr lang="ru-RU" smtClean="0"/>
              <a:t>7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34906" y="1305450"/>
            <a:ext cx="4371313" cy="5366878"/>
            <a:chOff x="331152" y="1317566"/>
            <a:chExt cx="4371313" cy="536687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31152" y="3278694"/>
              <a:ext cx="236003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Моноблок DEPO </a:t>
              </a:r>
              <a:r>
                <a:rPr lang="ru-RU" sz="1400" dirty="0" err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Neos</a:t>
              </a:r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C523</a:t>
              </a:r>
            </a:p>
            <a:p>
              <a:pPr>
                <a:spcAft>
                  <a:spcPts val="0"/>
                </a:spcAft>
              </a:pPr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Операционная система</a:t>
              </a:r>
              <a:r>
                <a:rPr lang="ru-RU" sz="1400" dirty="0" smtClean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:</a:t>
              </a:r>
              <a:endParaRPr lang="en-US" sz="1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400" dirty="0" err="1" smtClean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Windows</a:t>
              </a:r>
              <a:r>
                <a:rPr lang="ru-RU" sz="1400" dirty="0" smtClean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10Pro.</a:t>
              </a:r>
            </a:p>
            <a:p>
              <a:pPr>
                <a:spcAft>
                  <a:spcPts val="0"/>
                </a:spcAft>
              </a:pPr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Процессоры: </a:t>
              </a:r>
              <a:r>
                <a:rPr lang="ru-RU" sz="1400" dirty="0" err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Intel</a:t>
              </a:r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® i5</a:t>
              </a:r>
            </a:p>
            <a:p>
              <a:pPr>
                <a:spcAft>
                  <a:spcPts val="0"/>
                </a:spcAft>
              </a:pPr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Жесткий диск: 500 ГБ</a:t>
              </a:r>
            </a:p>
            <a:p>
              <a:pPr>
                <a:spcAft>
                  <a:spcPts val="0"/>
                </a:spcAft>
              </a:pPr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Внешние накопители:</a:t>
              </a:r>
            </a:p>
            <a:p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ОЗУ: 8 ГБ.</a:t>
              </a:r>
            </a:p>
          </p:txBody>
        </p:sp>
        <p:pic>
          <p:nvPicPr>
            <p:cNvPr id="6" name="Рисунок 5" descr="C:\Users\ЦИК\Desktop\Каталог имущества ГАУ ЦИ СО\Корпус 1.2 для резидентов\Компьютер DEPO Neos 680MN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197" y="1355333"/>
              <a:ext cx="2181023" cy="1887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Рисунок 6" descr="C:\Users\ЦИК\Desktop\Каталог имущества ГАУ ЦИ СО\Корпус 1.2 для резидентов\Моноблок DEPO Neos C523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575" y="3246313"/>
              <a:ext cx="2190889" cy="16865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336396" y="1317566"/>
              <a:ext cx="234026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Компьютер DEPO </a:t>
              </a:r>
              <a:r>
                <a:rPr lang="ru-RU" sz="1400" dirty="0" err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Neos</a:t>
              </a:r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680MN</a:t>
              </a:r>
            </a:p>
            <a:p>
              <a:pPr>
                <a:spcAft>
                  <a:spcPts val="0"/>
                </a:spcAft>
              </a:pPr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Операционная </a:t>
              </a:r>
              <a:r>
                <a:rPr lang="ru-RU" sz="1400" dirty="0" err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система:Windows</a:t>
              </a:r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10Pro. </a:t>
              </a:r>
            </a:p>
            <a:p>
              <a:pPr>
                <a:spcAft>
                  <a:spcPts val="0"/>
                </a:spcAft>
              </a:pPr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Процессоры: </a:t>
              </a:r>
              <a:r>
                <a:rPr lang="ru-RU" sz="1400" dirty="0" err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Intel</a:t>
              </a:r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® i5</a:t>
              </a:r>
            </a:p>
            <a:p>
              <a:pPr>
                <a:spcAft>
                  <a:spcPts val="0"/>
                </a:spcAft>
              </a:pPr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Жесткий диск: 1ТБ</a:t>
              </a:r>
            </a:p>
            <a:p>
              <a:pPr>
                <a:spcAft>
                  <a:spcPts val="0"/>
                </a:spcAft>
              </a:pPr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Внешние накопители:</a:t>
              </a:r>
            </a:p>
            <a:p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ОЗУ: 8 ГБ.</a:t>
              </a:r>
            </a:p>
          </p:txBody>
        </p:sp>
        <p:pic>
          <p:nvPicPr>
            <p:cNvPr id="9" name="Рисунок 8" descr="C:\Users\ЦИК\Desktop\Каталог имущества ГАУ ЦИ СО\Корпус 2.1, 2.3, 2.2 для сервисных компаний\Стол рабочий угловой , венге без экрана 1400х1000х735 мм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197" y="4932829"/>
              <a:ext cx="2182268" cy="17516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388316" y="5531733"/>
              <a:ext cx="23402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Стол рабочий угловой</a:t>
              </a:r>
            </a:p>
          </p:txBody>
        </p:sp>
      </p:grpSp>
      <p:pic>
        <p:nvPicPr>
          <p:cNvPr id="11" name="Рисунок 10" descr="C:\Users\ЦИК\AppData\Local\Microsoft\Windows\INetCache\Content.Word\IMG-d054f977de1191f855ff5f443c9ef330-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578" y="1343217"/>
            <a:ext cx="1772348" cy="19547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4615846" y="2022291"/>
            <a:ext cx="2376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Тумба </a:t>
            </a:r>
            <a:r>
              <a:rPr lang="ru-RU" sz="14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подкатная</a:t>
            </a:r>
            <a:endParaRPr lang="ru-RU" sz="14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Рисунок 12" descr="C:\Users\ЦИК\Desktop\Каталог имущества ГАУ ЦИ СО\Корпус 2.1, 2.3, 2.2 для сервисных компаний\Кресло рабочее черное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85" y="3297995"/>
            <a:ext cx="1773354" cy="202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4589654" y="3774783"/>
            <a:ext cx="2376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Кресло </a:t>
            </a:r>
            <a:r>
              <a:rPr lang="ru-RU" sz="1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рабочее</a:t>
            </a:r>
            <a:endParaRPr lang="ru-RU" sz="14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Рисунок 14" descr="C:\Users\ЦИК\Desktop\Каталог имущества ГАУ ЦИ СО\Корпус 2.1, 2.3, 2.2 для сервисных компаний\Подставка под системный блок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578" y="5315354"/>
            <a:ext cx="1776768" cy="14447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4615846" y="5315355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Подставка под </a:t>
            </a:r>
            <a:endParaRPr lang="en-US" sz="1400" dirty="0" smtClean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системный </a:t>
            </a:r>
            <a:r>
              <a:rPr lang="ru-RU" sz="14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блок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8009857" y="1341148"/>
            <a:ext cx="3762517" cy="5387709"/>
            <a:chOff x="31444" y="1269123"/>
            <a:chExt cx="3762517" cy="5387709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1444" y="1928394"/>
              <a:ext cx="28425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Шкаф для документов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84731" y="5447592"/>
              <a:ext cx="237626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Шкаф для одежды</a:t>
              </a:r>
            </a:p>
          </p:txBody>
        </p:sp>
        <p:pic>
          <p:nvPicPr>
            <p:cNvPr id="20" name="Рисунок 19" descr="C:\Users\ЦИК\Desktop\Каталог имущества ГАУ ЦИ СО\Корпус 2.1, 2.3, 2.2 для сервисных компаний\Шкаф для документов корпус венгедвери жасмин 835х366х1875 мм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581" y="1269123"/>
              <a:ext cx="1733380" cy="19634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Рисунок 20" descr="C:\Users\ЦИК\Desktop\Каталог имущества ГАУ ЦИ СО\Корпус 1.2 для резидентов\Шкаф для документов РУМБА (850  365  1870).jp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581" y="3153343"/>
              <a:ext cx="1733380" cy="18598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Прямоугольник 21"/>
            <p:cNvSpPr/>
            <p:nvPr/>
          </p:nvSpPr>
          <p:spPr>
            <a:xfrm>
              <a:off x="31444" y="3709799"/>
              <a:ext cx="28425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Шкаф для документов</a:t>
              </a:r>
            </a:p>
          </p:txBody>
        </p:sp>
        <p:pic>
          <p:nvPicPr>
            <p:cNvPr id="23" name="Рисунок 22" descr="C:\Users\ЦИК\Desktop\Каталог имущества ГАУ ЦИ СО\Корпус 1.2 для резидентов\Шкаф РУМБА для одежды (850  365  1870).jp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581" y="4848688"/>
              <a:ext cx="1733380" cy="180814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8932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4242" y="339107"/>
            <a:ext cx="10515600" cy="583556"/>
          </a:xfrm>
        </p:spPr>
        <p:txBody>
          <a:bodyPr/>
          <a:lstStyle/>
          <a:p>
            <a:r>
              <a:rPr lang="ru-RU" dirty="0" smtClean="0"/>
              <a:t>Организация рабочих мест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5FA0-FD69-406F-B167-BF01BDC6DE5D}" type="slidenum">
              <a:rPr lang="ru-RU" smtClean="0"/>
              <a:t>8</a:t>
            </a:fld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407368" y="1376244"/>
            <a:ext cx="10516062" cy="397032"/>
          </a:xfrm>
        </p:spPr>
        <p:txBody>
          <a:bodyPr/>
          <a:lstStyle/>
          <a:p>
            <a:r>
              <a:rPr lang="ru-RU" dirty="0" smtClean="0"/>
              <a:t>Оборудование для офисов: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324425" y="1793412"/>
            <a:ext cx="10967088" cy="94934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b="1" dirty="0" smtClean="0"/>
              <a:t>Компьютерная техника: </a:t>
            </a:r>
            <a:r>
              <a:rPr lang="ru-RU" dirty="0" smtClean="0"/>
              <a:t>моноблоки или компьютеры </a:t>
            </a:r>
            <a:r>
              <a:rPr lang="en-US" dirty="0" smtClean="0"/>
              <a:t>DEPO</a:t>
            </a: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 smtClean="0"/>
              <a:t>Офисная мебель: </a:t>
            </a:r>
            <a:r>
              <a:rPr lang="ru-RU" dirty="0" smtClean="0"/>
              <a:t>рабочие </a:t>
            </a:r>
            <a:r>
              <a:rPr lang="ru-RU" dirty="0"/>
              <a:t>столы с приставными тумбами, </a:t>
            </a:r>
            <a:r>
              <a:rPr lang="ru-RU" dirty="0" smtClean="0"/>
              <a:t>кресла, </a:t>
            </a:r>
            <a:r>
              <a:rPr lang="ru-RU" dirty="0"/>
              <a:t>шкафы для </a:t>
            </a:r>
            <a:r>
              <a:rPr lang="ru-RU" dirty="0" smtClean="0"/>
              <a:t>одежды, шкафы </a:t>
            </a:r>
            <a:r>
              <a:rPr lang="ru-RU" dirty="0"/>
              <a:t>для </a:t>
            </a:r>
            <a:r>
              <a:rPr lang="ru-RU" dirty="0" smtClean="0"/>
              <a:t>документов</a:t>
            </a:r>
            <a:endParaRPr lang="ru-RU" b="1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21036" y="3613501"/>
            <a:ext cx="5994200" cy="2441414"/>
            <a:chOff x="246897" y="2688100"/>
            <a:chExt cx="5994200" cy="2441414"/>
          </a:xfrm>
        </p:grpSpPr>
        <p:sp>
          <p:nvSpPr>
            <p:cNvPr id="9" name="Текст 4"/>
            <p:cNvSpPr txBox="1">
              <a:spLocks/>
            </p:cNvSpPr>
            <p:nvPr/>
          </p:nvSpPr>
          <p:spPr>
            <a:xfrm>
              <a:off x="246897" y="2688100"/>
              <a:ext cx="5994200" cy="8299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ru-RU" sz="2200" kern="1200" dirty="0">
                  <a:solidFill>
                    <a:srgbClr val="26222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/>
                <a:t>Резидентам - безвозмездно</a:t>
              </a:r>
            </a:p>
            <a:p>
              <a:endParaRPr lang="ru-RU" dirty="0"/>
            </a:p>
          </p:txBody>
        </p:sp>
        <p:sp>
          <p:nvSpPr>
            <p:cNvPr id="10" name="Текст 5"/>
            <p:cNvSpPr txBox="1">
              <a:spLocks/>
            </p:cNvSpPr>
            <p:nvPr/>
          </p:nvSpPr>
          <p:spPr>
            <a:xfrm>
              <a:off x="250103" y="3325370"/>
              <a:ext cx="5164856" cy="1804144"/>
            </a:xfrm>
            <a:prstGeom prst="rect">
              <a:avLst/>
            </a:prstGeom>
          </p:spPr>
          <p:txBody>
            <a:bodyPr/>
            <a:lstStyle>
              <a:lvl1pPr marL="457200" marR="0" indent="-45720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6768AB"/>
                </a:buClr>
                <a:buSzPct val="150000"/>
                <a:buFont typeface="Segoe UI" panose="020B0502040204020203" pitchFamily="34" charset="0"/>
                <a:buChar char="♦"/>
                <a:tabLst/>
                <a:defRPr sz="1800" kern="1200" baseline="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anose="05000000000000000000" pitchFamily="2" charset="2"/>
                <a:buChar char="§"/>
              </a:pPr>
              <a:r>
                <a:rPr lang="ru-RU" sz="1400" dirty="0" smtClean="0"/>
                <a:t>Компьютерная техника - </a:t>
              </a:r>
              <a:r>
                <a:rPr lang="ru-RU" sz="1400" dirty="0"/>
                <a:t>с внесением </a:t>
              </a:r>
              <a:r>
                <a:rPr lang="ru-RU" sz="1400" dirty="0" err="1"/>
                <a:t>единоразового</a:t>
              </a:r>
              <a:r>
                <a:rPr lang="ru-RU" sz="1400" dirty="0"/>
                <a:t> платежа </a:t>
              </a:r>
              <a:r>
                <a:rPr lang="ru-RU" sz="1400" dirty="0" smtClean="0"/>
                <a:t>(не более 1 тыс. руб.)</a:t>
              </a:r>
            </a:p>
            <a:p>
              <a:pPr>
                <a:buFont typeface="Wingdings" panose="05000000000000000000" pitchFamily="2" charset="2"/>
                <a:buChar char="§"/>
              </a:pPr>
              <a:r>
                <a:rPr lang="ru-RU" sz="1400" dirty="0" smtClean="0"/>
                <a:t>Офисная мебель - безвозмездно</a:t>
              </a:r>
              <a:endParaRPr lang="ru-RU" sz="1400" dirty="0"/>
            </a:p>
            <a:p>
              <a:endParaRPr lang="ru-RU" b="1" dirty="0"/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339349" y="3103085"/>
              <a:ext cx="3096000" cy="0"/>
            </a:xfrm>
            <a:prstGeom prst="line">
              <a:avLst/>
            </a:prstGeom>
            <a:ln w="57150">
              <a:solidFill>
                <a:srgbClr val="278C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8040216" y="213285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735960" y="3494505"/>
            <a:ext cx="6236799" cy="2398064"/>
            <a:chOff x="5951983" y="2629102"/>
            <a:chExt cx="6236799" cy="2398064"/>
          </a:xfrm>
        </p:grpSpPr>
        <p:sp>
          <p:nvSpPr>
            <p:cNvPr id="20" name="Текст 4"/>
            <p:cNvSpPr txBox="1">
              <a:spLocks/>
            </p:cNvSpPr>
            <p:nvPr/>
          </p:nvSpPr>
          <p:spPr>
            <a:xfrm>
              <a:off x="5951983" y="2629102"/>
              <a:ext cx="6236799" cy="8299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ru-RU" sz="2200" kern="1200" dirty="0">
                  <a:solidFill>
                    <a:srgbClr val="26222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/>
                <a:t>Сервисным компаниям – на условиях аренды</a:t>
              </a:r>
            </a:p>
            <a:p>
              <a:endParaRPr lang="ru-RU" dirty="0"/>
            </a:p>
          </p:txBody>
        </p:sp>
        <p:sp>
          <p:nvSpPr>
            <p:cNvPr id="21" name="Текст 5"/>
            <p:cNvSpPr txBox="1">
              <a:spLocks/>
            </p:cNvSpPr>
            <p:nvPr/>
          </p:nvSpPr>
          <p:spPr>
            <a:xfrm>
              <a:off x="6003579" y="3223022"/>
              <a:ext cx="5450969" cy="1804144"/>
            </a:xfrm>
            <a:prstGeom prst="rect">
              <a:avLst/>
            </a:prstGeom>
          </p:spPr>
          <p:txBody>
            <a:bodyPr/>
            <a:lstStyle>
              <a:lvl1pPr marL="457200" marR="0" indent="-45720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6768AB"/>
                </a:buClr>
                <a:buSzPct val="150000"/>
                <a:buFont typeface="Segoe UI" panose="020B0502040204020203" pitchFamily="34" charset="0"/>
                <a:buChar char="♦"/>
                <a:tabLst/>
                <a:defRPr sz="1800" kern="1200" baseline="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400" dirty="0" smtClean="0"/>
                <a:t>Примерная стоимость в месяц:</a:t>
              </a:r>
            </a:p>
            <a:p>
              <a:pPr>
                <a:buFont typeface="Wingdings" panose="05000000000000000000" pitchFamily="2" charset="2"/>
                <a:buChar char="§"/>
              </a:pPr>
              <a:r>
                <a:rPr lang="ru-RU" sz="1400" dirty="0" smtClean="0"/>
                <a:t>Компьютер – 400 руб.</a:t>
              </a:r>
            </a:p>
            <a:p>
              <a:pPr>
                <a:buFont typeface="Wingdings" panose="05000000000000000000" pitchFamily="2" charset="2"/>
                <a:buChar char="§"/>
              </a:pPr>
              <a:r>
                <a:rPr lang="ru-RU" sz="1400" dirty="0" smtClean="0"/>
                <a:t>Рабочий стол – 100 руб.</a:t>
              </a:r>
            </a:p>
            <a:p>
              <a:pPr>
                <a:buFont typeface="Wingdings" panose="05000000000000000000" pitchFamily="2" charset="2"/>
                <a:buChar char="§"/>
              </a:pPr>
              <a:r>
                <a:rPr lang="ru-RU" sz="1400" dirty="0" smtClean="0"/>
                <a:t>Шкаф для одежды – 100 руб.</a:t>
              </a:r>
            </a:p>
            <a:p>
              <a:pPr>
                <a:buFont typeface="Wingdings" panose="05000000000000000000" pitchFamily="2" charset="2"/>
                <a:buChar char="§"/>
              </a:pPr>
              <a:r>
                <a:rPr lang="ru-RU" sz="1400" dirty="0" smtClean="0"/>
                <a:t>Тумба – 60 руб. </a:t>
              </a:r>
            </a:p>
            <a:p>
              <a:pPr>
                <a:buFont typeface="Wingdings" panose="05000000000000000000" pitchFamily="2" charset="2"/>
                <a:buChar char="§"/>
              </a:pPr>
              <a:r>
                <a:rPr lang="ru-RU" sz="1400" dirty="0" smtClean="0"/>
                <a:t>Стул – 80 руб.</a:t>
              </a:r>
            </a:p>
            <a:p>
              <a:pPr>
                <a:buFont typeface="Wingdings" panose="05000000000000000000" pitchFamily="2" charset="2"/>
                <a:buChar char="§"/>
              </a:pPr>
              <a:r>
                <a:rPr lang="ru-RU" sz="1400" dirty="0" smtClean="0"/>
                <a:t>Шкаф для документов – 60 руб.</a:t>
              </a:r>
              <a:endParaRPr lang="ru-RU" sz="1400" dirty="0"/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 flipH="1">
              <a:off x="6023992" y="3103143"/>
              <a:ext cx="3096000" cy="0"/>
            </a:xfrm>
            <a:prstGeom prst="line">
              <a:avLst/>
            </a:prstGeom>
            <a:ln w="57150">
              <a:solidFill>
                <a:srgbClr val="278C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4"/>
          <p:cNvSpPr txBox="1">
            <a:spLocks/>
          </p:cNvSpPr>
          <p:nvPr/>
        </p:nvSpPr>
        <p:spPr>
          <a:xfrm>
            <a:off x="1450810" y="2894673"/>
            <a:ext cx="9289032" cy="82997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200" kern="1200" dirty="0">
                <a:solidFill>
                  <a:srgbClr val="26222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Офисная мебель и компьютерная техника предоставляются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30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30" y="434543"/>
            <a:ext cx="10515600" cy="438582"/>
          </a:xfrm>
        </p:spPr>
        <p:txBody>
          <a:bodyPr/>
          <a:lstStyle/>
          <a:p>
            <a:r>
              <a:rPr lang="ru-RU" dirty="0" smtClean="0"/>
              <a:t>Этапы заключения договора аренды помещения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7FE-8E6D-458E-AC0C-7E09EE1D0B60}" type="slidenum">
              <a:rPr lang="ru-RU" smtClean="0"/>
              <a:pPr/>
              <a:t>9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641465" y="1536506"/>
            <a:ext cx="10625766" cy="4340767"/>
            <a:chOff x="825273" y="1507602"/>
            <a:chExt cx="10580727" cy="4263047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AC09E60-631E-46B5-A377-4422A4564ED3}"/>
                </a:ext>
              </a:extLst>
            </p:cNvPr>
            <p:cNvSpPr/>
            <p:nvPr/>
          </p:nvSpPr>
          <p:spPr>
            <a:xfrm>
              <a:off x="825273" y="1515043"/>
              <a:ext cx="2316167" cy="42556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6000"/>
                    <a:lumOff val="4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95300" dist="152400" sx="108000" sy="108000" algn="ctr" rotWithShape="0">
                <a:prstClr val="black">
                  <a:alpha val="40000"/>
                </a:prstClr>
              </a:outerShdw>
              <a:reflection blurRad="444500" stA="50000" endA="300" endPos="55500" dist="1016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D7BB2E70-2F91-4625-8C89-C6E9ABECD6FF}"/>
                </a:ext>
              </a:extLst>
            </p:cNvPr>
            <p:cNvSpPr/>
            <p:nvPr/>
          </p:nvSpPr>
          <p:spPr>
            <a:xfrm>
              <a:off x="2220021" y="1588845"/>
              <a:ext cx="1012500" cy="540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ый треугольник 9">
              <a:extLst>
                <a:ext uri="{FF2B5EF4-FFF2-40B4-BE49-F238E27FC236}">
                  <a16:creationId xmlns:a16="http://schemas.microsoft.com/office/drawing/2014/main" id="{50A3EA2D-D997-4A50-B7CC-1336E340BD96}"/>
                </a:ext>
              </a:extLst>
            </p:cNvPr>
            <p:cNvSpPr/>
            <p:nvPr/>
          </p:nvSpPr>
          <p:spPr>
            <a:xfrm>
              <a:off x="3146232" y="1507602"/>
              <a:ext cx="87619" cy="88687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ый треугольник 10">
              <a:extLst>
                <a:ext uri="{FF2B5EF4-FFF2-40B4-BE49-F238E27FC236}">
                  <a16:creationId xmlns:a16="http://schemas.microsoft.com/office/drawing/2014/main" id="{0D8E9D64-AC6F-44CF-9ABC-0E0E4DCBDA6C}"/>
                </a:ext>
              </a:extLst>
            </p:cNvPr>
            <p:cNvSpPr/>
            <p:nvPr/>
          </p:nvSpPr>
          <p:spPr>
            <a:xfrm flipV="1">
              <a:off x="3141440" y="2127096"/>
              <a:ext cx="87619" cy="88687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B3D7FDE5-4469-4750-BAB3-36E9EC7DF3F5}"/>
                </a:ext>
              </a:extLst>
            </p:cNvPr>
            <p:cNvSpPr/>
            <p:nvPr/>
          </p:nvSpPr>
          <p:spPr>
            <a:xfrm>
              <a:off x="4718385" y="1515045"/>
              <a:ext cx="2309989" cy="42556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6000"/>
                    <a:lumOff val="4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95300" dist="152400" sx="108000" sy="108000" algn="ctr" rotWithShape="0">
                <a:prstClr val="black">
                  <a:alpha val="40000"/>
                </a:prstClr>
              </a:outerShdw>
              <a:reflection blurRad="444500" stA="50000" endA="300" endPos="55500" dist="1016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3A281D0F-7556-4800-B91F-589C52011822}"/>
                </a:ext>
              </a:extLst>
            </p:cNvPr>
            <p:cNvSpPr/>
            <p:nvPr/>
          </p:nvSpPr>
          <p:spPr>
            <a:xfrm>
              <a:off x="6095260" y="1588843"/>
              <a:ext cx="1012500" cy="540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ый треугольник 13">
              <a:extLst>
                <a:ext uri="{FF2B5EF4-FFF2-40B4-BE49-F238E27FC236}">
                  <a16:creationId xmlns:a16="http://schemas.microsoft.com/office/drawing/2014/main" id="{20BE3D72-06C8-485A-A2E8-F74BF6C8C429}"/>
                </a:ext>
              </a:extLst>
            </p:cNvPr>
            <p:cNvSpPr/>
            <p:nvPr/>
          </p:nvSpPr>
          <p:spPr>
            <a:xfrm>
              <a:off x="7025939" y="1509223"/>
              <a:ext cx="87619" cy="88687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  <a:gs pos="100000">
                  <a:schemeClr val="accent2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ый треугольник 14">
              <a:extLst>
                <a:ext uri="{FF2B5EF4-FFF2-40B4-BE49-F238E27FC236}">
                  <a16:creationId xmlns:a16="http://schemas.microsoft.com/office/drawing/2014/main" id="{AB351414-9C81-42E1-9DCD-AFA8C638F524}"/>
                </a:ext>
              </a:extLst>
            </p:cNvPr>
            <p:cNvSpPr/>
            <p:nvPr/>
          </p:nvSpPr>
          <p:spPr>
            <a:xfrm flipV="1">
              <a:off x="7028374" y="2125368"/>
              <a:ext cx="87619" cy="88687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2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A2CDD8C-CC80-4CAE-9F83-7CA6F2E3DA57}"/>
                </a:ext>
              </a:extLst>
            </p:cNvPr>
            <p:cNvSpPr/>
            <p:nvPr/>
          </p:nvSpPr>
          <p:spPr>
            <a:xfrm>
              <a:off x="8305459" y="1515043"/>
              <a:ext cx="2174078" cy="42556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6000"/>
                    <a:lumOff val="4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95300" dist="152400" sx="108000" sy="108000" algn="ctr" rotWithShape="0">
                <a:prstClr val="black">
                  <a:alpha val="40000"/>
                </a:prstClr>
              </a:outerShdw>
              <a:reflection blurRad="444500" stA="50000" endA="300" endPos="55500" dist="1016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34E7B8BA-EB31-4BBF-86DC-6CDBC54A9FD5}"/>
                </a:ext>
              </a:extLst>
            </p:cNvPr>
            <p:cNvSpPr/>
            <p:nvPr/>
          </p:nvSpPr>
          <p:spPr>
            <a:xfrm>
              <a:off x="9575531" y="1605186"/>
              <a:ext cx="991624" cy="540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ый треугольник 17">
              <a:extLst>
                <a:ext uri="{FF2B5EF4-FFF2-40B4-BE49-F238E27FC236}">
                  <a16:creationId xmlns:a16="http://schemas.microsoft.com/office/drawing/2014/main" id="{47A7A590-1550-4FA0-8F0A-BF4786FF7DDB}"/>
                </a:ext>
              </a:extLst>
            </p:cNvPr>
            <p:cNvSpPr/>
            <p:nvPr/>
          </p:nvSpPr>
          <p:spPr>
            <a:xfrm>
              <a:off x="10479536" y="1510408"/>
              <a:ext cx="87619" cy="88687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3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ый треугольник 18">
              <a:extLst>
                <a:ext uri="{FF2B5EF4-FFF2-40B4-BE49-F238E27FC236}">
                  <a16:creationId xmlns:a16="http://schemas.microsoft.com/office/drawing/2014/main" id="{E2E339BA-87AD-4DCA-A74B-62B55CD9EC8F}"/>
                </a:ext>
              </a:extLst>
            </p:cNvPr>
            <p:cNvSpPr/>
            <p:nvPr/>
          </p:nvSpPr>
          <p:spPr>
            <a:xfrm flipV="1">
              <a:off x="10479536" y="2148499"/>
              <a:ext cx="87619" cy="88687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3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ый треугольник 21">
              <a:extLst>
                <a:ext uri="{FF2B5EF4-FFF2-40B4-BE49-F238E27FC236}">
                  <a16:creationId xmlns:a16="http://schemas.microsoft.com/office/drawing/2014/main" id="{5BCD1A4B-D8C6-4F7E-888A-4C7D665790AC}"/>
                </a:ext>
              </a:extLst>
            </p:cNvPr>
            <p:cNvSpPr/>
            <p:nvPr/>
          </p:nvSpPr>
          <p:spPr>
            <a:xfrm>
              <a:off x="11318381" y="1516500"/>
              <a:ext cx="87619" cy="88687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4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ый треугольник 22">
              <a:extLst>
                <a:ext uri="{FF2B5EF4-FFF2-40B4-BE49-F238E27FC236}">
                  <a16:creationId xmlns:a16="http://schemas.microsoft.com/office/drawing/2014/main" id="{A1ED0856-B4AD-4B69-B123-C87BD69EDACA}"/>
                </a:ext>
              </a:extLst>
            </p:cNvPr>
            <p:cNvSpPr/>
            <p:nvPr/>
          </p:nvSpPr>
          <p:spPr>
            <a:xfrm flipV="1">
              <a:off x="11318381" y="2145187"/>
              <a:ext cx="87619" cy="88687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4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C1E4F62-DEC9-4BC9-A6AD-20014A5A6288}"/>
                </a:ext>
              </a:extLst>
            </p:cNvPr>
            <p:cNvSpPr txBox="1"/>
            <p:nvPr/>
          </p:nvSpPr>
          <p:spPr>
            <a:xfrm>
              <a:off x="1475178" y="1674178"/>
              <a:ext cx="85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accent1"/>
                  </a:solidFill>
                </a:rPr>
                <a:t>ЭТАП 1</a:t>
              </a:r>
              <a:endParaRPr lang="ru-RU" b="1" dirty="0">
                <a:solidFill>
                  <a:schemeClr val="accent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67653D9-86DD-4D4A-BDDD-95B07961C637}"/>
                </a:ext>
              </a:extLst>
            </p:cNvPr>
            <p:cNvSpPr txBox="1"/>
            <p:nvPr/>
          </p:nvSpPr>
          <p:spPr>
            <a:xfrm>
              <a:off x="5403129" y="1690521"/>
              <a:ext cx="85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accent2"/>
                  </a:solidFill>
                </a:rPr>
                <a:t>ЭТАП 2</a:t>
              </a:r>
              <a:endParaRPr lang="ru-RU" b="1" dirty="0">
                <a:solidFill>
                  <a:schemeClr val="accent2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CDCC563-3853-4364-B31D-7BED959B5A5D}"/>
                </a:ext>
              </a:extLst>
            </p:cNvPr>
            <p:cNvSpPr txBox="1"/>
            <p:nvPr/>
          </p:nvSpPr>
          <p:spPr>
            <a:xfrm>
              <a:off x="8908134" y="1752737"/>
              <a:ext cx="858248" cy="362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accent3"/>
                  </a:solidFill>
                </a:rPr>
                <a:t>ЭТАП 3</a:t>
              </a:r>
              <a:endParaRPr lang="ru-RU" b="1" dirty="0">
                <a:solidFill>
                  <a:schemeClr val="accent3"/>
                </a:solidFill>
              </a:endParaRPr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E7CE6C65-59FB-413E-B4BC-345D3CAD19E7}"/>
                </a:ext>
              </a:extLst>
            </p:cNvPr>
            <p:cNvSpPr/>
            <p:nvPr/>
          </p:nvSpPr>
          <p:spPr>
            <a:xfrm>
              <a:off x="2570259" y="1665764"/>
              <a:ext cx="432000" cy="432000"/>
            </a:xfrm>
            <a:prstGeom prst="ellipse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CB614C6-B6E4-4BA7-92B0-BDDDF2083270}"/>
                </a:ext>
              </a:extLst>
            </p:cNvPr>
            <p:cNvSpPr txBox="1"/>
            <p:nvPr/>
          </p:nvSpPr>
          <p:spPr>
            <a:xfrm>
              <a:off x="2637125" y="166576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C0890176-9300-4508-928B-F010C805B82F}"/>
                </a:ext>
              </a:extLst>
            </p:cNvPr>
            <p:cNvSpPr/>
            <p:nvPr/>
          </p:nvSpPr>
          <p:spPr>
            <a:xfrm>
              <a:off x="6498225" y="1636161"/>
              <a:ext cx="432000" cy="432000"/>
            </a:xfrm>
            <a:prstGeom prst="ellipse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69056FC-EBBD-494C-862A-370C22ADE328}"/>
                </a:ext>
              </a:extLst>
            </p:cNvPr>
            <p:cNvSpPr txBox="1"/>
            <p:nvPr/>
          </p:nvSpPr>
          <p:spPr>
            <a:xfrm>
              <a:off x="6572385" y="1605186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250A39A1-05EB-42D1-B545-1E3EF0291623}"/>
                </a:ext>
              </a:extLst>
            </p:cNvPr>
            <p:cNvSpPr/>
            <p:nvPr/>
          </p:nvSpPr>
          <p:spPr>
            <a:xfrm>
              <a:off x="10003897" y="1636099"/>
              <a:ext cx="432000" cy="432000"/>
            </a:xfrm>
            <a:prstGeom prst="ellipse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53974B1-0E35-4C54-8B34-73DFA39CFFB1}"/>
                </a:ext>
              </a:extLst>
            </p:cNvPr>
            <p:cNvSpPr txBox="1"/>
            <p:nvPr/>
          </p:nvSpPr>
          <p:spPr>
            <a:xfrm>
              <a:off x="10064549" y="163609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9B76520-E9F1-4E9A-A55A-3C6B5E5DB6C9}"/>
                </a:ext>
              </a:extLst>
            </p:cNvPr>
            <p:cNvSpPr txBox="1"/>
            <p:nvPr/>
          </p:nvSpPr>
          <p:spPr>
            <a:xfrm>
              <a:off x="10886199" y="1638000"/>
              <a:ext cx="183948" cy="453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781205" y="2277239"/>
            <a:ext cx="2172908" cy="348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200" spc="-55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подписание </a:t>
            </a:r>
            <a:r>
              <a:rPr lang="ru-RU" sz="1200" spc="-5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соглашения о реализации инновационного проекта </a:t>
            </a:r>
            <a:r>
              <a:rPr lang="ru-RU" sz="1200" spc="-55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(соглашения </a:t>
            </a:r>
            <a:r>
              <a:rPr lang="ru-RU" sz="1200" spc="-5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сотрудничестве </a:t>
            </a:r>
            <a:r>
              <a:rPr lang="ru-RU" sz="1200" spc="-55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200" spc="-5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сервисных </a:t>
            </a:r>
            <a:r>
              <a:rPr lang="ru-RU" sz="1200" spc="-55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компаний)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fontAlgn="base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200" spc="-5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подписание 30-дневного договора аренды без прохождения аукционной процедуры (в случае необходимости срочного расположения на территории технопарка);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fontAlgn="base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200" spc="-5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подача заявки на участие в аукционе на право заключения договора </a:t>
            </a:r>
            <a:r>
              <a:rPr lang="ru-RU" sz="1200" spc="-55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аренды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551149" y="2282574"/>
            <a:ext cx="2378399" cy="188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200" spc="-5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подведение итогов </a:t>
            </a:r>
            <a:r>
              <a:rPr lang="ru-RU" sz="1200" spc="-55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аукциона</a:t>
            </a:r>
            <a:endParaRPr lang="ru-RU" sz="1200" spc="-55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fontAlgn="base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200" spc="-5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подписание договора </a:t>
            </a:r>
            <a:r>
              <a:rPr lang="ru-RU" sz="1200" spc="-55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аренды</a:t>
            </a:r>
          </a:p>
          <a:p>
            <a:pPr marL="171450" indent="-171450" fontAlgn="base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200" spc="-5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вступление договора аренды в силу (дата — по согласованию, но не ранее 10 дней с момента подведения итогов аукциона) </a:t>
            </a:r>
            <a:endParaRPr lang="en-US" sz="1200" spc="-55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800"/>
              </a:spcAft>
            </a:pPr>
            <a:endParaRPr lang="ru-RU" sz="1200" spc="-55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153492" y="2282411"/>
            <a:ext cx="2233445" cy="188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200" spc="-55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согласование </a:t>
            </a:r>
            <a:r>
              <a:rPr lang="ru-RU" sz="1200" spc="-5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договора аренды МЭР СО и МИО </a:t>
            </a:r>
            <a:r>
              <a:rPr lang="ru-RU" sz="1200" spc="-55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</a:p>
          <a:p>
            <a:pPr marL="171450" indent="-171450" fontAlgn="base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200" spc="-55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подписание </a:t>
            </a:r>
            <a:r>
              <a:rPr lang="ru-RU" sz="1200" spc="-5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договора на возмещение затрат на коммунальные </a:t>
            </a:r>
            <a:r>
              <a:rPr lang="ru-RU" sz="1200" spc="-55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услуги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fontAlgn="base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ru-RU" sz="1200" spc="-55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fontAlgn="base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7653D9-86DD-4D4A-BDDD-95B07961C637}"/>
              </a:ext>
            </a:extLst>
          </p:cNvPr>
          <p:cNvSpPr txBox="1"/>
          <p:nvPr/>
        </p:nvSpPr>
        <p:spPr>
          <a:xfrm>
            <a:off x="641465" y="6041183"/>
            <a:ext cx="1049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! Договор аренды заключается на неопределенный срок и не подлежит государственной регистрации</a:t>
            </a:r>
            <a:endParaRPr lang="ru-RU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7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5847</TotalTime>
  <Words>537</Words>
  <Application>Microsoft Office PowerPoint</Application>
  <PresentationFormat>Широкоэкранный</PresentationFormat>
  <Paragraphs>129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arial black</vt:lpstr>
      <vt:lpstr>Calibri</vt:lpstr>
      <vt:lpstr>Segoe UI</vt:lpstr>
      <vt:lpstr>Segoe UI Black</vt:lpstr>
      <vt:lpstr>Times New Roman</vt:lpstr>
      <vt:lpstr>Wingdings</vt:lpstr>
      <vt:lpstr>Тема Office</vt:lpstr>
      <vt:lpstr>Технопарк «Жигулёвская долина»  Размещение на территории технопарка </vt:lpstr>
      <vt:lpstr>Технопарк «Жигулевская долина»</vt:lpstr>
      <vt:lpstr>Презентация PowerPoint</vt:lpstr>
      <vt:lpstr>Места общего пользования</vt:lpstr>
      <vt:lpstr>Возможности размещения на площадях технопарка</vt:lpstr>
      <vt:lpstr>Офисные помещения</vt:lpstr>
      <vt:lpstr>Примерный перечень оборудования для офисов </vt:lpstr>
      <vt:lpstr>Организация рабочих мест</vt:lpstr>
      <vt:lpstr>Этапы заключения договора аренды помещения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Борисова Ярослава Вячеславовна</dc:creator>
  <cp:lastModifiedBy>Бутузова Татьяна Владимировна</cp:lastModifiedBy>
  <cp:revision>809</cp:revision>
  <cp:lastPrinted>2023-02-17T11:35:13Z</cp:lastPrinted>
  <dcterms:created xsi:type="dcterms:W3CDTF">2022-04-07T07:29:53Z</dcterms:created>
  <dcterms:modified xsi:type="dcterms:W3CDTF">2023-09-28T07:44:32Z</dcterms:modified>
</cp:coreProperties>
</file>